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00" r:id="rId1"/>
  </p:sldMasterIdLst>
  <p:notesMasterIdLst>
    <p:notesMasterId r:id="rId19"/>
  </p:notesMasterIdLst>
  <p:sldIdLst>
    <p:sldId id="262" r:id="rId2"/>
    <p:sldId id="264" r:id="rId3"/>
    <p:sldId id="263" r:id="rId4"/>
    <p:sldId id="266" r:id="rId5"/>
    <p:sldId id="273" r:id="rId6"/>
    <p:sldId id="274" r:id="rId7"/>
    <p:sldId id="275" r:id="rId8"/>
    <p:sldId id="267" r:id="rId9"/>
    <p:sldId id="280" r:id="rId10"/>
    <p:sldId id="278" r:id="rId11"/>
    <p:sldId id="256" r:id="rId12"/>
    <p:sldId id="269" r:id="rId13"/>
    <p:sldId id="276" r:id="rId14"/>
    <p:sldId id="282" r:id="rId15"/>
    <p:sldId id="271" r:id="rId16"/>
    <p:sldId id="272" r:id="rId17"/>
    <p:sldId id="265" r:id="rId1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34" autoAdjust="0"/>
    <p:restoredTop sz="74205" autoAdjust="0"/>
  </p:normalViewPr>
  <p:slideViewPr>
    <p:cSldViewPr snapToGrid="0">
      <p:cViewPr varScale="1">
        <p:scale>
          <a:sx n="74" d="100"/>
          <a:sy n="74" d="100"/>
        </p:scale>
        <p:origin x="784" y="44"/>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9DD9D90-1B57-4CF0-8374-C1EDE739BE4B}" type="datetimeFigureOut">
              <a:rPr lang="de-DE" smtClean="0"/>
              <a:pPr/>
              <a:t>29.04.2023</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62F8F4-64E9-45F5-B1A4-9845064A5517}" type="slidenum">
              <a:rPr lang="de-DE" smtClean="0"/>
              <a:pPr/>
              <a:t>‹Nr.›</a:t>
            </a:fld>
            <a:endParaRPr lang="de-DE"/>
          </a:p>
        </p:txBody>
      </p:sp>
    </p:spTree>
    <p:extLst>
      <p:ext uri="{BB962C8B-B14F-4D97-AF65-F5344CB8AC3E}">
        <p14:creationId xmlns:p14="http://schemas.microsoft.com/office/powerpoint/2010/main" val="20435389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Tx/>
              <a:buChar char="-"/>
            </a:pPr>
            <a:endParaRPr lang="de-DE" dirty="0"/>
          </a:p>
        </p:txBody>
      </p:sp>
      <p:sp>
        <p:nvSpPr>
          <p:cNvPr id="4" name="Foliennummernplatzhalter 3"/>
          <p:cNvSpPr>
            <a:spLocks noGrp="1"/>
          </p:cNvSpPr>
          <p:nvPr>
            <p:ph type="sldNum" sz="quarter" idx="5"/>
          </p:nvPr>
        </p:nvSpPr>
        <p:spPr/>
        <p:txBody>
          <a:bodyPr/>
          <a:lstStyle/>
          <a:p>
            <a:fld id="{5962F8F4-64E9-45F5-B1A4-9845064A5517}" type="slidenum">
              <a:rPr lang="de-DE" smtClean="0"/>
              <a:pPr/>
              <a:t>2</a:t>
            </a:fld>
            <a:endParaRPr lang="de-DE"/>
          </a:p>
        </p:txBody>
      </p:sp>
    </p:spTree>
    <p:extLst>
      <p:ext uri="{BB962C8B-B14F-4D97-AF65-F5344CB8AC3E}">
        <p14:creationId xmlns:p14="http://schemas.microsoft.com/office/powerpoint/2010/main" val="13441410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lvl="0"/>
            <a:r>
              <a:rPr lang="de-DE" sz="1200" kern="1200" dirty="0">
                <a:solidFill>
                  <a:schemeClr val="tx1"/>
                </a:solidFill>
                <a:latin typeface="+mn-lt"/>
                <a:ea typeface="+mn-ea"/>
                <a:cs typeface="+mn-cs"/>
              </a:rPr>
              <a:t>Neben Spendenaktionen und „guten Taten“ ist jedoch auch das Ziel eine mögliche bessere, passendere Lebensführung für jeden einzelnen zu finden</a:t>
            </a:r>
          </a:p>
          <a:p>
            <a:pPr lvl="0"/>
            <a:r>
              <a:rPr lang="de-DE" sz="1200" kern="1200" dirty="0">
                <a:solidFill>
                  <a:schemeClr val="tx1"/>
                </a:solidFill>
                <a:latin typeface="+mn-lt"/>
                <a:ea typeface="+mn-ea"/>
                <a:cs typeface="+mn-cs"/>
              </a:rPr>
              <a:t>Spendenaktionen gingen bislang an u.a. eine Kinderkrebsstation, Flüchtlinge, Geschenke für Pflegebedürftige, Tierheime</a:t>
            </a:r>
          </a:p>
          <a:p>
            <a:pPr lvl="0"/>
            <a:r>
              <a:rPr lang="de-DE" sz="1200" kern="1200" dirty="0">
                <a:solidFill>
                  <a:schemeClr val="tx1"/>
                </a:solidFill>
                <a:latin typeface="+mn-lt"/>
                <a:ea typeface="+mn-ea"/>
                <a:cs typeface="+mn-cs"/>
              </a:rPr>
              <a:t>Die Schülerinnen und Schüler entscheiden selbst darüber und bestimmen generell den Unterrichtsverlauf mit und können ihre individuellen Interessen und Stärken einbringen</a:t>
            </a:r>
          </a:p>
          <a:p>
            <a:endParaRPr lang="de-DE" dirty="0"/>
          </a:p>
        </p:txBody>
      </p:sp>
      <p:sp>
        <p:nvSpPr>
          <p:cNvPr id="4" name="Foliennummernplatzhalter 3"/>
          <p:cNvSpPr>
            <a:spLocks noGrp="1"/>
          </p:cNvSpPr>
          <p:nvPr>
            <p:ph type="sldNum" sz="quarter" idx="10"/>
          </p:nvPr>
        </p:nvSpPr>
        <p:spPr/>
        <p:txBody>
          <a:bodyPr/>
          <a:lstStyle/>
          <a:p>
            <a:fld id="{5962F8F4-64E9-45F5-B1A4-9845064A5517}" type="slidenum">
              <a:rPr lang="de-DE" smtClean="0"/>
              <a:pPr/>
              <a:t>16</a:t>
            </a:fld>
            <a:endParaRPr lang="de-DE"/>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Tx/>
              <a:buChar char="-"/>
            </a:pPr>
            <a:r>
              <a:rPr lang="de-DE" dirty="0"/>
              <a:t>2. Fremdsprache:</a:t>
            </a:r>
            <a:r>
              <a:rPr lang="de-DE" baseline="0" dirty="0"/>
              <a:t> </a:t>
            </a:r>
          </a:p>
          <a:p>
            <a:pPr marL="628650" lvl="1" indent="-171450">
              <a:buFontTx/>
              <a:buChar char="-"/>
            </a:pPr>
            <a:r>
              <a:rPr lang="de-DE" baseline="0" dirty="0"/>
              <a:t>Für Abitur 5 Jahre/ für BG 4 Jahre</a:t>
            </a:r>
          </a:p>
          <a:p>
            <a:pPr marL="628650" lvl="1" indent="-171450">
              <a:buFontTx/>
              <a:buChar char="-"/>
            </a:pPr>
            <a:r>
              <a:rPr lang="de-DE" baseline="0" dirty="0"/>
              <a:t>Alternativ ab Klasse 9/ 11: Aber dann in die Abiturnote einbringen</a:t>
            </a:r>
          </a:p>
          <a:p>
            <a:pPr marL="628650" lvl="1" indent="-171450">
              <a:buFontTx/>
              <a:buChar char="-"/>
            </a:pPr>
            <a:r>
              <a:rPr lang="de-DE" baseline="0" dirty="0"/>
              <a:t>Auch für Realschüler z.T. empfehlenswert: Alleinstellungsmerkmal, z.T. notwendig für Job</a:t>
            </a:r>
          </a:p>
          <a:p>
            <a:pPr marL="628650" lvl="1" indent="-171450">
              <a:buFontTx/>
              <a:buChar char="-"/>
            </a:pPr>
            <a:r>
              <a:rPr lang="de-DE" baseline="0" dirty="0"/>
              <a:t>Sprachen erfordern hohes Lernengagement!!! </a:t>
            </a:r>
          </a:p>
          <a:p>
            <a:pPr marL="628650" lvl="1" indent="-171450">
              <a:buFontTx/>
              <a:buChar char="-"/>
            </a:pPr>
            <a:endParaRPr lang="de-DE" baseline="0" dirty="0"/>
          </a:p>
          <a:p>
            <a:pPr marL="171450" lvl="0" indent="-171450">
              <a:buFontTx/>
              <a:buChar char="-"/>
            </a:pPr>
            <a:r>
              <a:rPr lang="de-DE" baseline="0" dirty="0"/>
              <a:t>Ab Jg. 9: WPU II (Spanisch, Werken, </a:t>
            </a:r>
            <a:r>
              <a:rPr lang="de-DE" baseline="0" dirty="0" err="1"/>
              <a:t>Hawi</a:t>
            </a:r>
            <a:r>
              <a:rPr lang="de-DE" baseline="0" dirty="0"/>
              <a:t>, IT, Wirtschaftslehre, Kunst, Sport)</a:t>
            </a:r>
            <a:endParaRPr lang="de-DE" dirty="0"/>
          </a:p>
        </p:txBody>
      </p:sp>
      <p:sp>
        <p:nvSpPr>
          <p:cNvPr id="4" name="Foliennummernplatzhalter 3"/>
          <p:cNvSpPr>
            <a:spLocks noGrp="1"/>
          </p:cNvSpPr>
          <p:nvPr>
            <p:ph type="sldNum" sz="quarter" idx="10"/>
          </p:nvPr>
        </p:nvSpPr>
        <p:spPr/>
        <p:txBody>
          <a:bodyPr/>
          <a:lstStyle/>
          <a:p>
            <a:fld id="{5962F8F4-64E9-45F5-B1A4-9845064A5517}" type="slidenum">
              <a:rPr lang="de-DE" smtClean="0"/>
              <a:pPr/>
              <a:t>3</a:t>
            </a:fld>
            <a:endParaRPr lang="de-DE"/>
          </a:p>
        </p:txBody>
      </p:sp>
    </p:spTree>
    <p:extLst>
      <p:ext uri="{BB962C8B-B14F-4D97-AF65-F5344CB8AC3E}">
        <p14:creationId xmlns:p14="http://schemas.microsoft.com/office/powerpoint/2010/main" val="29160036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lnSpcReduction="10000"/>
          </a:bodyPr>
          <a:lstStyle/>
          <a:p>
            <a:pPr marL="285750" indent="-285750">
              <a:lnSpc>
                <a:spcPct val="107000"/>
              </a:lnSpc>
              <a:spcAft>
                <a:spcPts val="800"/>
              </a:spcAft>
              <a:buFont typeface="Arial" panose="020B0604020202020204" pitchFamily="34" charset="0"/>
              <a:buChar char="•"/>
            </a:pPr>
            <a:r>
              <a:rPr lang="de-DE" sz="1200" dirty="0">
                <a:effectLst/>
                <a:latin typeface="Calibri" panose="020F0502020204030204" pitchFamily="34" charset="0"/>
                <a:ea typeface="Calibri" panose="020F0502020204030204" pitchFamily="34" charset="0"/>
                <a:cs typeface="Calibri" panose="020F0502020204030204" pitchFamily="34" charset="0"/>
              </a:rPr>
              <a:t>Latein wird an unserer Schule als 2. Fremdsprache ab der Jahrgangsstufe 7 für die Dauer von vier Jahren angeboten. Um das Latinum, das für zahlreiche Studiengänge an verschiedenen Universitäten benötigt wird, im Abiturzeugnis bescheinigt zu bekommen, muss das Fach Latein noch ein weiteres Jahr in der gymnasialen Oberstufe belegt und mit Erfolg beendet werden.</a:t>
            </a:r>
          </a:p>
          <a:p>
            <a:pPr marL="285750" indent="-285750">
              <a:lnSpc>
                <a:spcPct val="107000"/>
              </a:lnSpc>
              <a:spcAft>
                <a:spcPts val="800"/>
              </a:spcAft>
              <a:buFont typeface="Arial" panose="020B0604020202020204" pitchFamily="34" charset="0"/>
              <a:buChar char="•"/>
            </a:pPr>
            <a:r>
              <a:rPr lang="de-DE" sz="1200" dirty="0">
                <a:effectLst/>
                <a:latin typeface="Calibri" panose="020F0502020204030204" pitchFamily="34" charset="0"/>
                <a:ea typeface="Calibri" panose="020F0502020204030204" pitchFamily="34" charset="0"/>
                <a:cs typeface="Calibri" panose="020F0502020204030204" pitchFamily="34" charset="0"/>
              </a:rPr>
              <a:t>Als typisches Gymnasialfach wird Latein nur auf A-Kurs-Niveau angeboten.</a:t>
            </a:r>
          </a:p>
          <a:p>
            <a:pPr marL="285750" indent="-285750">
              <a:lnSpc>
                <a:spcPct val="107000"/>
              </a:lnSpc>
              <a:spcAft>
                <a:spcPts val="800"/>
              </a:spcAft>
              <a:buFont typeface="Arial" panose="020B0604020202020204" pitchFamily="34" charset="0"/>
              <a:buChar char="•"/>
            </a:pPr>
            <a:r>
              <a:rPr lang="de-DE" sz="1200" dirty="0">
                <a:effectLst/>
                <a:latin typeface="Calibri" panose="020F0502020204030204" pitchFamily="34" charset="0"/>
                <a:ea typeface="Calibri" panose="020F0502020204030204" pitchFamily="34" charset="0"/>
                <a:cs typeface="Calibri" panose="020F0502020204030204" pitchFamily="34" charset="0"/>
              </a:rPr>
              <a:t>Latein ist eine sogenannte „alte Sprache“ und wird deshalb anders unterrichtet als moderne Fremdsprachen. Die Kommunikation in der Sprache („Lateinisch sprechen können“) spielt kaum eine Rolle, daher wird im Unterricht – auch in den höheren Jahrgangsstufen – Deutsch gesprochen.</a:t>
            </a:r>
          </a:p>
          <a:p>
            <a:pPr marL="285750" indent="-285750">
              <a:lnSpc>
                <a:spcPct val="107000"/>
              </a:lnSpc>
              <a:spcAft>
                <a:spcPts val="800"/>
              </a:spcAft>
              <a:buFont typeface="Arial" panose="020B0604020202020204" pitchFamily="34" charset="0"/>
              <a:buChar char="•"/>
            </a:pPr>
            <a:r>
              <a:rPr lang="de-DE" sz="1200" dirty="0">
                <a:effectLst/>
                <a:latin typeface="Calibri" panose="020F0502020204030204" pitchFamily="34" charset="0"/>
                <a:ea typeface="Calibri" panose="020F0502020204030204" pitchFamily="34" charset="0"/>
                <a:cs typeface="Calibri" panose="020F0502020204030204" pitchFamily="34" charset="0"/>
              </a:rPr>
              <a:t>Die Aussprache der lateinischen Wörter bereitet kaum Schwierigkeiten. Sie folgt im Wesentlichen den Regeln des Deutschen. Der Schwerpunkt des Unterrichts liegt in der Vermittlung sprachlicher Kenntnisse, die zum Verständnis der Texte erforderlich sind. Dazu wird die Sprache im Hinblick auf Grammatik und Satzbau anschaulich gemacht, was auch der allgemeinen Sprachkompetenz in anderen Fächern zugutekommt.</a:t>
            </a:r>
          </a:p>
          <a:p>
            <a:endParaRPr lang="de-DE" dirty="0"/>
          </a:p>
        </p:txBody>
      </p:sp>
      <p:sp>
        <p:nvSpPr>
          <p:cNvPr id="4" name="Foliennummernplatzhalter 3"/>
          <p:cNvSpPr>
            <a:spLocks noGrp="1"/>
          </p:cNvSpPr>
          <p:nvPr>
            <p:ph type="sldNum" sz="quarter" idx="10"/>
          </p:nvPr>
        </p:nvSpPr>
        <p:spPr/>
        <p:txBody>
          <a:bodyPr/>
          <a:lstStyle/>
          <a:p>
            <a:fld id="{5962F8F4-64E9-45F5-B1A4-9845064A5517}" type="slidenum">
              <a:rPr lang="de-DE" smtClean="0"/>
              <a:pPr/>
              <a:t>5</a:t>
            </a:fld>
            <a:endParaRPr lang="de-DE"/>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marL="285750" indent="-285750">
              <a:lnSpc>
                <a:spcPct val="107000"/>
              </a:lnSpc>
              <a:spcAft>
                <a:spcPts val="800"/>
              </a:spcAft>
              <a:buFont typeface="Arial" panose="020B0604020202020204" pitchFamily="34" charset="0"/>
              <a:buChar char="•"/>
            </a:pPr>
            <a:r>
              <a:rPr lang="de-DE" sz="1200" dirty="0">
                <a:effectLst/>
                <a:latin typeface="Calibri" panose="020F0502020204030204" pitchFamily="34" charset="0"/>
                <a:ea typeface="Calibri" panose="020F0502020204030204" pitchFamily="34" charset="0"/>
                <a:cs typeface="Calibri" panose="020F0502020204030204" pitchFamily="34" charset="0"/>
              </a:rPr>
              <a:t>Einen großen Raum nehmen die Themen ein, von denen die Lehrbuchtexte berichten. Sie erzählen von einer viele Jahrhunderte umfassenden Geschichte, von Aufstieg und Niedergang des römischen Reiches und seiner Provinzen, die sich bis an den Rhein erstreckten. Dabei kommt der Frage nach dem römischen Alltagsleben eine besondere Bedeutung zu, aber auch die Welt der Sagen, Dichtung und Philosophie sowie die Ursprünge christlichen Lebens kommen zur Sprache. </a:t>
            </a:r>
          </a:p>
          <a:p>
            <a:endParaRPr lang="de-DE" dirty="0"/>
          </a:p>
        </p:txBody>
      </p:sp>
      <p:sp>
        <p:nvSpPr>
          <p:cNvPr id="4" name="Foliennummernplatzhalter 3"/>
          <p:cNvSpPr>
            <a:spLocks noGrp="1"/>
          </p:cNvSpPr>
          <p:nvPr>
            <p:ph type="sldNum" sz="quarter" idx="10"/>
          </p:nvPr>
        </p:nvSpPr>
        <p:spPr/>
        <p:txBody>
          <a:bodyPr/>
          <a:lstStyle/>
          <a:p>
            <a:fld id="{5962F8F4-64E9-45F5-B1A4-9845064A5517}" type="slidenum">
              <a:rPr lang="de-DE" smtClean="0"/>
              <a:pPr/>
              <a:t>6</a:t>
            </a:fld>
            <a:endParaRPr lang="de-DE"/>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dirty="0"/>
          </a:p>
        </p:txBody>
      </p:sp>
      <p:sp>
        <p:nvSpPr>
          <p:cNvPr id="4" name="Foliennummernplatzhalter 3"/>
          <p:cNvSpPr>
            <a:spLocks noGrp="1"/>
          </p:cNvSpPr>
          <p:nvPr>
            <p:ph type="sldNum" sz="quarter" idx="10"/>
          </p:nvPr>
        </p:nvSpPr>
        <p:spPr/>
        <p:txBody>
          <a:bodyPr/>
          <a:lstStyle/>
          <a:p>
            <a:fld id="{5962F8F4-64E9-45F5-B1A4-9845064A5517}" type="slidenum">
              <a:rPr lang="de-DE" smtClean="0"/>
              <a:pPr/>
              <a:t>7</a:t>
            </a:fld>
            <a:endParaRPr lang="de-DE"/>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1511F35D-9381-4B41-B8D0-9454EF85EFE8}" type="slidenum">
              <a:rPr lang="de-DE" smtClean="0"/>
              <a:t>10</a:t>
            </a:fld>
            <a:endParaRPr lang="de-DE"/>
          </a:p>
        </p:txBody>
      </p:sp>
    </p:spTree>
    <p:extLst>
      <p:ext uri="{BB962C8B-B14F-4D97-AF65-F5344CB8AC3E}">
        <p14:creationId xmlns:p14="http://schemas.microsoft.com/office/powerpoint/2010/main" val="3326649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Tx/>
              <a:buChar char="-"/>
            </a:pPr>
            <a:r>
              <a:rPr lang="de-DE" dirty="0"/>
              <a:t>Wichtig: Interesse, Anmeldung aus eigener Motivation (nicht Elternwunsch)</a:t>
            </a:r>
          </a:p>
          <a:p>
            <a:pPr marL="171450" indent="-171450">
              <a:buFontTx/>
              <a:buChar char="-"/>
            </a:pPr>
            <a:r>
              <a:rPr lang="de-DE" dirty="0"/>
              <a:t>Wirtschaftslehre: in Ausbildungsberufen relevant</a:t>
            </a:r>
          </a:p>
          <a:p>
            <a:pPr marL="171450" indent="-171450">
              <a:buFontTx/>
              <a:buChar char="-"/>
            </a:pPr>
            <a:r>
              <a:rPr lang="de-DE" dirty="0"/>
              <a:t>Alltagsrelevanz: Was mache ich, wenn meine Playstation kaputt ist? (Gewährleistung, Garantie)</a:t>
            </a:r>
          </a:p>
          <a:p>
            <a:pPr marL="171450" indent="-171450">
              <a:buFontTx/>
              <a:buChar char="-"/>
            </a:pPr>
            <a:r>
              <a:rPr lang="de-DE" dirty="0"/>
              <a:t>IT: Suchstrategien, Office (Word, PP, Excel)</a:t>
            </a:r>
          </a:p>
        </p:txBody>
      </p:sp>
      <p:sp>
        <p:nvSpPr>
          <p:cNvPr id="4" name="Foliennummernplatzhalter 3"/>
          <p:cNvSpPr>
            <a:spLocks noGrp="1"/>
          </p:cNvSpPr>
          <p:nvPr>
            <p:ph type="sldNum" sz="quarter" idx="5"/>
          </p:nvPr>
        </p:nvSpPr>
        <p:spPr/>
        <p:txBody>
          <a:bodyPr/>
          <a:lstStyle/>
          <a:p>
            <a:fld id="{5962F8F4-64E9-45F5-B1A4-9845064A5517}" type="slidenum">
              <a:rPr lang="de-DE" smtClean="0"/>
              <a:pPr/>
              <a:t>13</a:t>
            </a:fld>
            <a:endParaRPr lang="de-DE"/>
          </a:p>
        </p:txBody>
      </p:sp>
    </p:spTree>
    <p:extLst>
      <p:ext uri="{BB962C8B-B14F-4D97-AF65-F5344CB8AC3E}">
        <p14:creationId xmlns:p14="http://schemas.microsoft.com/office/powerpoint/2010/main" val="31117332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Tx/>
              <a:buChar char="-"/>
            </a:pPr>
            <a:r>
              <a:rPr lang="de-DE" dirty="0"/>
              <a:t>Wichtig: Interesse, Anmeldung aus eigener Motivation (nicht Elternwunsch)</a:t>
            </a:r>
          </a:p>
          <a:p>
            <a:pPr marL="171450" indent="-171450">
              <a:buFontTx/>
              <a:buChar char="-"/>
            </a:pPr>
            <a:r>
              <a:rPr lang="de-DE" dirty="0"/>
              <a:t>Wirtschaftslehre: in Ausbildungsberufen relevant</a:t>
            </a:r>
          </a:p>
          <a:p>
            <a:pPr marL="171450" indent="-171450">
              <a:buFontTx/>
              <a:buChar char="-"/>
            </a:pPr>
            <a:r>
              <a:rPr lang="de-DE" dirty="0"/>
              <a:t>Alltagsrelevanz: Was mache ich, wenn meine Playstation kaputt ist? (Gewährleistung, Garantie)</a:t>
            </a:r>
          </a:p>
          <a:p>
            <a:pPr marL="171450" indent="-171450">
              <a:buFontTx/>
              <a:buChar char="-"/>
            </a:pPr>
            <a:r>
              <a:rPr lang="de-DE" dirty="0"/>
              <a:t>IT: Suchstrategien, Office (Word, PP, Excel)</a:t>
            </a:r>
          </a:p>
        </p:txBody>
      </p:sp>
      <p:sp>
        <p:nvSpPr>
          <p:cNvPr id="4" name="Foliennummernplatzhalter 3"/>
          <p:cNvSpPr>
            <a:spLocks noGrp="1"/>
          </p:cNvSpPr>
          <p:nvPr>
            <p:ph type="sldNum" sz="quarter" idx="5"/>
          </p:nvPr>
        </p:nvSpPr>
        <p:spPr/>
        <p:txBody>
          <a:bodyPr/>
          <a:lstStyle/>
          <a:p>
            <a:fld id="{5962F8F4-64E9-45F5-B1A4-9845064A5517}" type="slidenum">
              <a:rPr lang="de-DE" smtClean="0"/>
              <a:pPr/>
              <a:t>14</a:t>
            </a:fld>
            <a:endParaRPr lang="de-DE"/>
          </a:p>
        </p:txBody>
      </p:sp>
    </p:spTree>
    <p:extLst>
      <p:ext uri="{BB962C8B-B14F-4D97-AF65-F5344CB8AC3E}">
        <p14:creationId xmlns:p14="http://schemas.microsoft.com/office/powerpoint/2010/main" val="21610393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dirty="0"/>
          </a:p>
        </p:txBody>
      </p:sp>
      <p:sp>
        <p:nvSpPr>
          <p:cNvPr id="4" name="Foliennummernplatzhalter 3"/>
          <p:cNvSpPr>
            <a:spLocks noGrp="1"/>
          </p:cNvSpPr>
          <p:nvPr>
            <p:ph type="sldNum" sz="quarter" idx="10"/>
          </p:nvPr>
        </p:nvSpPr>
        <p:spPr/>
        <p:txBody>
          <a:bodyPr/>
          <a:lstStyle/>
          <a:p>
            <a:fld id="{5962F8F4-64E9-45F5-B1A4-9845064A5517}" type="slidenum">
              <a:rPr lang="de-DE" smtClean="0"/>
              <a:pPr/>
              <a:t>15</a:t>
            </a:fld>
            <a:endParaRPr lang="de-DE"/>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de-DE"/>
              <a:t>Mastertitelformat bearbeiten</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Master-Untertitelformat bearbeiten</a:t>
            </a:r>
            <a:endParaRPr lang="en-US" dirty="0"/>
          </a:p>
        </p:txBody>
      </p:sp>
      <p:sp>
        <p:nvSpPr>
          <p:cNvPr id="4" name="Date Placeholder 3"/>
          <p:cNvSpPr>
            <a:spLocks noGrp="1"/>
          </p:cNvSpPr>
          <p:nvPr>
            <p:ph type="dt" sz="half" idx="10"/>
          </p:nvPr>
        </p:nvSpPr>
        <p:spPr/>
        <p:txBody>
          <a:bodyPr/>
          <a:lstStyle/>
          <a:p>
            <a:fld id="{5C8F56CB-3CC1-4449-AB61-104FD2F6DC37}" type="datetimeFigureOut">
              <a:rPr lang="de-DE" smtClean="0"/>
              <a:pPr/>
              <a:t>29.04.2023</a:t>
            </a:fld>
            <a:endParaRPr lang="de-DE"/>
          </a:p>
        </p:txBody>
      </p:sp>
      <p:sp>
        <p:nvSpPr>
          <p:cNvPr id="5" name="Footer Placeholder 4"/>
          <p:cNvSpPr>
            <a:spLocks noGrp="1"/>
          </p:cNvSpPr>
          <p:nvPr>
            <p:ph type="ftr" sz="quarter" idx="11"/>
          </p:nvPr>
        </p:nvSpPr>
        <p:spPr/>
        <p:txBody>
          <a:bodyPr/>
          <a:lstStyle/>
          <a:p>
            <a:endParaRPr lang="de-DE"/>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A579F035-0191-4E35-9E8D-1A75B8784BAA}" type="slidenum">
              <a:rPr lang="de-DE" smtClean="0"/>
              <a:pPr/>
              <a:t>‹Nr.›</a:t>
            </a:fld>
            <a:endParaRPr lang="de-DE"/>
          </a:p>
        </p:txBody>
      </p:sp>
    </p:spTree>
    <p:extLst>
      <p:ext uri="{BB962C8B-B14F-4D97-AF65-F5344CB8AC3E}">
        <p14:creationId xmlns:p14="http://schemas.microsoft.com/office/powerpoint/2010/main" val="37835642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Titel und Beschriftung">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de-DE"/>
              <a:t>Mastertitelformat bearbeiten</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5C8F56CB-3CC1-4449-AB61-104FD2F6DC37}" type="datetimeFigureOut">
              <a:rPr lang="de-DE" smtClean="0"/>
              <a:pPr/>
              <a:t>29.04.2023</a:t>
            </a:fld>
            <a:endParaRPr lang="de-DE"/>
          </a:p>
        </p:txBody>
      </p:sp>
      <p:sp>
        <p:nvSpPr>
          <p:cNvPr id="5" name="Footer Placeholder 4"/>
          <p:cNvSpPr>
            <a:spLocks noGrp="1"/>
          </p:cNvSpPr>
          <p:nvPr>
            <p:ph type="ftr" sz="quarter" idx="11"/>
          </p:nvPr>
        </p:nvSpPr>
        <p:spPr/>
        <p:txBody>
          <a:bodyPr/>
          <a:lstStyle/>
          <a:p>
            <a:endParaRPr lang="de-DE"/>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A579F035-0191-4E35-9E8D-1A75B8784BAA}" type="slidenum">
              <a:rPr lang="de-DE" smtClean="0"/>
              <a:pPr/>
              <a:t>‹Nr.›</a:t>
            </a:fld>
            <a:endParaRPr lang="de-DE"/>
          </a:p>
        </p:txBody>
      </p:sp>
    </p:spTree>
    <p:extLst>
      <p:ext uri="{BB962C8B-B14F-4D97-AF65-F5344CB8AC3E}">
        <p14:creationId xmlns:p14="http://schemas.microsoft.com/office/powerpoint/2010/main" val="27740151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Zitat mit Beschriftung">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de-DE"/>
              <a:t>Mastertitelformat bearbeiten</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de-DE"/>
              <a:t>Mastertextformat bearbeiten</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5C8F56CB-3CC1-4449-AB61-104FD2F6DC37}" type="datetimeFigureOut">
              <a:rPr lang="de-DE" smtClean="0"/>
              <a:pPr/>
              <a:t>29.04.2023</a:t>
            </a:fld>
            <a:endParaRPr lang="de-DE"/>
          </a:p>
        </p:txBody>
      </p:sp>
      <p:sp>
        <p:nvSpPr>
          <p:cNvPr id="5" name="Footer Placeholder 4"/>
          <p:cNvSpPr>
            <a:spLocks noGrp="1"/>
          </p:cNvSpPr>
          <p:nvPr>
            <p:ph type="ftr" sz="quarter" idx="11"/>
          </p:nvPr>
        </p:nvSpPr>
        <p:spPr/>
        <p:txBody>
          <a:bodyPr/>
          <a:lstStyle/>
          <a:p>
            <a:endParaRPr lang="de-DE"/>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A579F035-0191-4E35-9E8D-1A75B8784BAA}" type="slidenum">
              <a:rPr lang="de-DE" smtClean="0"/>
              <a:pPr/>
              <a:t>‹Nr.›</a:t>
            </a:fld>
            <a:endParaRPr lang="de-DE"/>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2947067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Namenskarte">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de-DE"/>
              <a:t>Mastertitelformat bearbeiten</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de-DE"/>
              <a:t>Mastertextformat bearbeiten</a:t>
            </a:r>
          </a:p>
        </p:txBody>
      </p:sp>
      <p:sp>
        <p:nvSpPr>
          <p:cNvPr id="5" name="Date Placeholder 4"/>
          <p:cNvSpPr>
            <a:spLocks noGrp="1"/>
          </p:cNvSpPr>
          <p:nvPr>
            <p:ph type="dt" sz="half" idx="10"/>
          </p:nvPr>
        </p:nvSpPr>
        <p:spPr/>
        <p:txBody>
          <a:bodyPr/>
          <a:lstStyle/>
          <a:p>
            <a:fld id="{5C8F56CB-3CC1-4449-AB61-104FD2F6DC37}" type="datetimeFigureOut">
              <a:rPr lang="de-DE" smtClean="0"/>
              <a:pPr/>
              <a:t>29.04.2023</a:t>
            </a:fld>
            <a:endParaRPr lang="de-DE"/>
          </a:p>
        </p:txBody>
      </p:sp>
      <p:sp>
        <p:nvSpPr>
          <p:cNvPr id="6" name="Footer Placeholder 5"/>
          <p:cNvSpPr>
            <a:spLocks noGrp="1"/>
          </p:cNvSpPr>
          <p:nvPr>
            <p:ph type="ftr" sz="quarter" idx="11"/>
          </p:nvPr>
        </p:nvSpPr>
        <p:spPr/>
        <p:txBody>
          <a:bodyPr/>
          <a:lstStyle/>
          <a:p>
            <a:endParaRPr lang="de-DE"/>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A579F035-0191-4E35-9E8D-1A75B8784BAA}" type="slidenum">
              <a:rPr lang="de-DE" smtClean="0"/>
              <a:pPr/>
              <a:t>‹Nr.›</a:t>
            </a:fld>
            <a:endParaRPr lang="de-DE"/>
          </a:p>
        </p:txBody>
      </p:sp>
    </p:spTree>
    <p:extLst>
      <p:ext uri="{BB962C8B-B14F-4D97-AF65-F5344CB8AC3E}">
        <p14:creationId xmlns:p14="http://schemas.microsoft.com/office/powerpoint/2010/main" val="710429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nskarte für Zitat">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de-DE"/>
              <a:t>Mastertitelformat bearbeiten</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de-DE"/>
              <a:t>Mastertextformat bearbeiten</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de-DE"/>
              <a:t>Mastertextformat bearbeiten</a:t>
            </a:r>
          </a:p>
        </p:txBody>
      </p:sp>
      <p:sp>
        <p:nvSpPr>
          <p:cNvPr id="5" name="Date Placeholder 4"/>
          <p:cNvSpPr>
            <a:spLocks noGrp="1"/>
          </p:cNvSpPr>
          <p:nvPr>
            <p:ph type="dt" sz="half" idx="10"/>
          </p:nvPr>
        </p:nvSpPr>
        <p:spPr/>
        <p:txBody>
          <a:bodyPr/>
          <a:lstStyle/>
          <a:p>
            <a:fld id="{5C8F56CB-3CC1-4449-AB61-104FD2F6DC37}" type="datetimeFigureOut">
              <a:rPr lang="de-DE" smtClean="0"/>
              <a:pPr/>
              <a:t>29.04.2023</a:t>
            </a:fld>
            <a:endParaRPr lang="de-DE"/>
          </a:p>
        </p:txBody>
      </p:sp>
      <p:sp>
        <p:nvSpPr>
          <p:cNvPr id="6" name="Footer Placeholder 5"/>
          <p:cNvSpPr>
            <a:spLocks noGrp="1"/>
          </p:cNvSpPr>
          <p:nvPr>
            <p:ph type="ftr" sz="quarter" idx="11"/>
          </p:nvPr>
        </p:nvSpPr>
        <p:spPr/>
        <p:txBody>
          <a:bodyPr/>
          <a:lstStyle/>
          <a:p>
            <a:endParaRPr lang="de-DE"/>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A579F035-0191-4E35-9E8D-1A75B8784BAA}" type="slidenum">
              <a:rPr lang="de-DE" smtClean="0"/>
              <a:pPr/>
              <a:t>‹Nr.›</a:t>
            </a:fld>
            <a:endParaRPr lang="de-DE"/>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9797147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Wahr oder Falsch">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de-DE"/>
              <a:t>Mastertitelformat bearbeiten</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de-DE"/>
              <a:t>Mastertextformat bearbeiten</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de-DE"/>
              <a:t>Mastertextformat bearbeiten</a:t>
            </a:r>
          </a:p>
        </p:txBody>
      </p:sp>
      <p:sp>
        <p:nvSpPr>
          <p:cNvPr id="5" name="Date Placeholder 4"/>
          <p:cNvSpPr>
            <a:spLocks noGrp="1"/>
          </p:cNvSpPr>
          <p:nvPr>
            <p:ph type="dt" sz="half" idx="10"/>
          </p:nvPr>
        </p:nvSpPr>
        <p:spPr/>
        <p:txBody>
          <a:bodyPr/>
          <a:lstStyle/>
          <a:p>
            <a:fld id="{5C8F56CB-3CC1-4449-AB61-104FD2F6DC37}" type="datetimeFigureOut">
              <a:rPr lang="de-DE" smtClean="0"/>
              <a:pPr/>
              <a:t>29.04.2023</a:t>
            </a:fld>
            <a:endParaRPr lang="de-DE"/>
          </a:p>
        </p:txBody>
      </p:sp>
      <p:sp>
        <p:nvSpPr>
          <p:cNvPr id="6" name="Footer Placeholder 5"/>
          <p:cNvSpPr>
            <a:spLocks noGrp="1"/>
          </p:cNvSpPr>
          <p:nvPr>
            <p:ph type="ftr" sz="quarter" idx="11"/>
          </p:nvPr>
        </p:nvSpPr>
        <p:spPr/>
        <p:txBody>
          <a:bodyPr/>
          <a:lstStyle/>
          <a:p>
            <a:endParaRPr lang="de-DE"/>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A579F035-0191-4E35-9E8D-1A75B8784BAA}" type="slidenum">
              <a:rPr lang="de-DE" smtClean="0"/>
              <a:pPr/>
              <a:t>‹Nr.›</a:t>
            </a:fld>
            <a:endParaRPr lang="de-DE"/>
          </a:p>
        </p:txBody>
      </p:sp>
    </p:spTree>
    <p:extLst>
      <p:ext uri="{BB962C8B-B14F-4D97-AF65-F5344CB8AC3E}">
        <p14:creationId xmlns:p14="http://schemas.microsoft.com/office/powerpoint/2010/main" val="12075363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Vertical Text Placeholder 2"/>
          <p:cNvSpPr>
            <a:spLocks noGrp="1"/>
          </p:cNvSpPr>
          <p:nvPr>
            <p:ph type="body" orient="vert" idx="1"/>
          </p:nvPr>
        </p:nvSpPr>
        <p:spPr/>
        <p:txBody>
          <a:bodyPr vert="eaVert" ancho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5C8F56CB-3CC1-4449-AB61-104FD2F6DC37}" type="datetimeFigureOut">
              <a:rPr lang="de-DE" smtClean="0"/>
              <a:pPr/>
              <a:t>29.04.2023</a:t>
            </a:fld>
            <a:endParaRPr lang="de-DE"/>
          </a:p>
        </p:txBody>
      </p:sp>
      <p:sp>
        <p:nvSpPr>
          <p:cNvPr id="5" name="Footer Placeholder 4"/>
          <p:cNvSpPr>
            <a:spLocks noGrp="1"/>
          </p:cNvSpPr>
          <p:nvPr>
            <p:ph type="ftr" sz="quarter" idx="11"/>
          </p:nvPr>
        </p:nvSpPr>
        <p:spPr/>
        <p:txBody>
          <a:bodyPr/>
          <a:lstStyle/>
          <a:p>
            <a:endParaRPr lang="de-DE"/>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A579F035-0191-4E35-9E8D-1A75B8784BAA}" type="slidenum">
              <a:rPr lang="de-DE" smtClean="0"/>
              <a:pPr/>
              <a:t>‹Nr.›</a:t>
            </a:fld>
            <a:endParaRPr lang="de-DE"/>
          </a:p>
        </p:txBody>
      </p:sp>
    </p:spTree>
    <p:extLst>
      <p:ext uri="{BB962C8B-B14F-4D97-AF65-F5344CB8AC3E}">
        <p14:creationId xmlns:p14="http://schemas.microsoft.com/office/powerpoint/2010/main" val="40743105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de-DE"/>
              <a:t>Mastertitelformat bearbeiten</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5C8F56CB-3CC1-4449-AB61-104FD2F6DC37}" type="datetimeFigureOut">
              <a:rPr lang="de-DE" smtClean="0"/>
              <a:pPr/>
              <a:t>29.04.2023</a:t>
            </a:fld>
            <a:endParaRPr lang="de-DE"/>
          </a:p>
        </p:txBody>
      </p:sp>
      <p:sp>
        <p:nvSpPr>
          <p:cNvPr id="5" name="Footer Placeholder 4"/>
          <p:cNvSpPr>
            <a:spLocks noGrp="1"/>
          </p:cNvSpPr>
          <p:nvPr>
            <p:ph type="ftr" sz="quarter" idx="11"/>
          </p:nvPr>
        </p:nvSpPr>
        <p:spPr/>
        <p:txBody>
          <a:bodyPr/>
          <a:lstStyle/>
          <a:p>
            <a:endParaRPr lang="de-DE"/>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A579F035-0191-4E35-9E8D-1A75B8784BAA}" type="slidenum">
              <a:rPr lang="de-DE" smtClean="0"/>
              <a:pPr/>
              <a:t>‹Nr.›</a:t>
            </a:fld>
            <a:endParaRPr lang="de-DE"/>
          </a:p>
        </p:txBody>
      </p:sp>
    </p:spTree>
    <p:extLst>
      <p:ext uri="{BB962C8B-B14F-4D97-AF65-F5344CB8AC3E}">
        <p14:creationId xmlns:p14="http://schemas.microsoft.com/office/powerpoint/2010/main" val="17032577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de-DE"/>
              <a:t>Mastertitelformat bearbeiten</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5C8F56CB-3CC1-4449-AB61-104FD2F6DC37}" type="datetimeFigureOut">
              <a:rPr lang="de-DE" smtClean="0"/>
              <a:pPr/>
              <a:t>29.04.2023</a:t>
            </a:fld>
            <a:endParaRPr lang="de-DE"/>
          </a:p>
        </p:txBody>
      </p:sp>
      <p:sp>
        <p:nvSpPr>
          <p:cNvPr id="5" name="Footer Placeholder 4"/>
          <p:cNvSpPr>
            <a:spLocks noGrp="1"/>
          </p:cNvSpPr>
          <p:nvPr>
            <p:ph type="ftr" sz="quarter" idx="11"/>
          </p:nvPr>
        </p:nvSpPr>
        <p:spPr/>
        <p:txBody>
          <a:bodyPr/>
          <a:lstStyle/>
          <a:p>
            <a:endParaRPr lang="de-DE"/>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A579F035-0191-4E35-9E8D-1A75B8784BAA}" type="slidenum">
              <a:rPr lang="de-DE" smtClean="0"/>
              <a:pPr/>
              <a:t>‹Nr.›</a:t>
            </a:fld>
            <a:endParaRPr lang="de-DE"/>
          </a:p>
        </p:txBody>
      </p:sp>
    </p:spTree>
    <p:extLst>
      <p:ext uri="{BB962C8B-B14F-4D97-AF65-F5344CB8AC3E}">
        <p14:creationId xmlns:p14="http://schemas.microsoft.com/office/powerpoint/2010/main" val="2397318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Abschnitts-&#10;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de-DE"/>
              <a:t>Mastertitelformat bearbeiten</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5C8F56CB-3CC1-4449-AB61-104FD2F6DC37}" type="datetimeFigureOut">
              <a:rPr lang="de-DE" smtClean="0"/>
              <a:pPr/>
              <a:t>29.04.2023</a:t>
            </a:fld>
            <a:endParaRPr lang="de-DE"/>
          </a:p>
        </p:txBody>
      </p:sp>
      <p:sp>
        <p:nvSpPr>
          <p:cNvPr id="5" name="Footer Placeholder 4"/>
          <p:cNvSpPr>
            <a:spLocks noGrp="1"/>
          </p:cNvSpPr>
          <p:nvPr>
            <p:ph type="ftr" sz="quarter" idx="11"/>
          </p:nvPr>
        </p:nvSpPr>
        <p:spPr/>
        <p:txBody>
          <a:bodyPr/>
          <a:lstStyle/>
          <a:p>
            <a:endParaRPr lang="de-DE"/>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A579F035-0191-4E35-9E8D-1A75B8784BAA}" type="slidenum">
              <a:rPr lang="de-DE" smtClean="0"/>
              <a:pPr/>
              <a:t>‹Nr.›</a:t>
            </a:fld>
            <a:endParaRPr lang="de-DE"/>
          </a:p>
        </p:txBody>
      </p:sp>
    </p:spTree>
    <p:extLst>
      <p:ext uri="{BB962C8B-B14F-4D97-AF65-F5344CB8AC3E}">
        <p14:creationId xmlns:p14="http://schemas.microsoft.com/office/powerpoint/2010/main" val="28134894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Zwei Inhalte">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Date Placeholder 4"/>
          <p:cNvSpPr>
            <a:spLocks noGrp="1"/>
          </p:cNvSpPr>
          <p:nvPr>
            <p:ph type="dt" sz="half" idx="10"/>
          </p:nvPr>
        </p:nvSpPr>
        <p:spPr/>
        <p:txBody>
          <a:bodyPr/>
          <a:lstStyle/>
          <a:p>
            <a:fld id="{5C8F56CB-3CC1-4449-AB61-104FD2F6DC37}" type="datetimeFigureOut">
              <a:rPr lang="de-DE" smtClean="0"/>
              <a:pPr/>
              <a:t>29.04.2023</a:t>
            </a:fld>
            <a:endParaRPr lang="de-DE"/>
          </a:p>
        </p:txBody>
      </p:sp>
      <p:sp>
        <p:nvSpPr>
          <p:cNvPr id="6" name="Footer Placeholder 5"/>
          <p:cNvSpPr>
            <a:spLocks noGrp="1"/>
          </p:cNvSpPr>
          <p:nvPr>
            <p:ph type="ftr" sz="quarter" idx="11"/>
          </p:nvPr>
        </p:nvSpPr>
        <p:spPr/>
        <p:txBody>
          <a:bodyPr/>
          <a:lstStyle/>
          <a:p>
            <a:endParaRPr lang="de-DE"/>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A579F035-0191-4E35-9E8D-1A75B8784BAA}" type="slidenum">
              <a:rPr lang="de-DE" smtClean="0"/>
              <a:pPr/>
              <a:t>‹Nr.›</a:t>
            </a:fld>
            <a:endParaRPr lang="de-DE"/>
          </a:p>
        </p:txBody>
      </p:sp>
    </p:spTree>
    <p:extLst>
      <p:ext uri="{BB962C8B-B14F-4D97-AF65-F5344CB8AC3E}">
        <p14:creationId xmlns:p14="http://schemas.microsoft.com/office/powerpoint/2010/main" val="33484109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Vergleich">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de-DE"/>
              <a:t>Mastertitelformat bearbeiten</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Date Placeholder 6"/>
          <p:cNvSpPr>
            <a:spLocks noGrp="1"/>
          </p:cNvSpPr>
          <p:nvPr>
            <p:ph type="dt" sz="half" idx="10"/>
          </p:nvPr>
        </p:nvSpPr>
        <p:spPr/>
        <p:txBody>
          <a:bodyPr/>
          <a:lstStyle/>
          <a:p>
            <a:fld id="{5C8F56CB-3CC1-4449-AB61-104FD2F6DC37}" type="datetimeFigureOut">
              <a:rPr lang="de-DE" smtClean="0"/>
              <a:pPr/>
              <a:t>29.04.2023</a:t>
            </a:fld>
            <a:endParaRPr lang="de-DE"/>
          </a:p>
        </p:txBody>
      </p:sp>
      <p:sp>
        <p:nvSpPr>
          <p:cNvPr id="8" name="Footer Placeholder 7"/>
          <p:cNvSpPr>
            <a:spLocks noGrp="1"/>
          </p:cNvSpPr>
          <p:nvPr>
            <p:ph type="ftr" sz="quarter" idx="11"/>
          </p:nvPr>
        </p:nvSpPr>
        <p:spPr/>
        <p:txBody>
          <a:bodyPr/>
          <a:lstStyle/>
          <a:p>
            <a:endParaRPr lang="de-DE"/>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A579F035-0191-4E35-9E8D-1A75B8784BAA}" type="slidenum">
              <a:rPr lang="de-DE" smtClean="0"/>
              <a:pPr/>
              <a:t>‹Nr.›</a:t>
            </a:fld>
            <a:endParaRPr lang="de-DE"/>
          </a:p>
        </p:txBody>
      </p:sp>
    </p:spTree>
    <p:extLst>
      <p:ext uri="{BB962C8B-B14F-4D97-AF65-F5344CB8AC3E}">
        <p14:creationId xmlns:p14="http://schemas.microsoft.com/office/powerpoint/2010/main" val="29745356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Date Placeholder 2"/>
          <p:cNvSpPr>
            <a:spLocks noGrp="1"/>
          </p:cNvSpPr>
          <p:nvPr>
            <p:ph type="dt" sz="half" idx="10"/>
          </p:nvPr>
        </p:nvSpPr>
        <p:spPr/>
        <p:txBody>
          <a:bodyPr/>
          <a:lstStyle/>
          <a:p>
            <a:fld id="{5C8F56CB-3CC1-4449-AB61-104FD2F6DC37}" type="datetimeFigureOut">
              <a:rPr lang="de-DE" smtClean="0"/>
              <a:pPr/>
              <a:t>29.04.2023</a:t>
            </a:fld>
            <a:endParaRPr lang="de-DE"/>
          </a:p>
        </p:txBody>
      </p:sp>
      <p:sp>
        <p:nvSpPr>
          <p:cNvPr id="4" name="Footer Placeholder 3"/>
          <p:cNvSpPr>
            <a:spLocks noGrp="1"/>
          </p:cNvSpPr>
          <p:nvPr>
            <p:ph type="ftr" sz="quarter" idx="11"/>
          </p:nvPr>
        </p:nvSpPr>
        <p:spPr/>
        <p:txBody>
          <a:bodyPr/>
          <a:lstStyle/>
          <a:p>
            <a:endParaRPr lang="de-DE"/>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A579F035-0191-4E35-9E8D-1A75B8784BAA}" type="slidenum">
              <a:rPr lang="de-DE" smtClean="0"/>
              <a:pPr/>
              <a:t>‹Nr.›</a:t>
            </a:fld>
            <a:endParaRPr lang="de-DE"/>
          </a:p>
        </p:txBody>
      </p:sp>
    </p:spTree>
    <p:extLst>
      <p:ext uri="{BB962C8B-B14F-4D97-AF65-F5344CB8AC3E}">
        <p14:creationId xmlns:p14="http://schemas.microsoft.com/office/powerpoint/2010/main" val="20263299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C8F56CB-3CC1-4449-AB61-104FD2F6DC37}" type="datetimeFigureOut">
              <a:rPr lang="de-DE" smtClean="0"/>
              <a:pPr/>
              <a:t>29.04.2023</a:t>
            </a:fld>
            <a:endParaRPr lang="de-DE"/>
          </a:p>
        </p:txBody>
      </p:sp>
      <p:sp>
        <p:nvSpPr>
          <p:cNvPr id="3" name="Footer Placeholder 2"/>
          <p:cNvSpPr>
            <a:spLocks noGrp="1"/>
          </p:cNvSpPr>
          <p:nvPr>
            <p:ph type="ftr" sz="quarter" idx="11"/>
          </p:nvPr>
        </p:nvSpPr>
        <p:spPr/>
        <p:txBody>
          <a:bodyPr/>
          <a:lstStyle/>
          <a:p>
            <a:endParaRPr lang="de-DE"/>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A579F035-0191-4E35-9E8D-1A75B8784BAA}" type="slidenum">
              <a:rPr lang="de-DE" smtClean="0"/>
              <a:pPr/>
              <a:t>‹Nr.›</a:t>
            </a:fld>
            <a:endParaRPr lang="de-DE"/>
          </a:p>
        </p:txBody>
      </p:sp>
    </p:spTree>
    <p:extLst>
      <p:ext uri="{BB962C8B-B14F-4D97-AF65-F5344CB8AC3E}">
        <p14:creationId xmlns:p14="http://schemas.microsoft.com/office/powerpoint/2010/main" val="3616734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de-DE"/>
              <a:t>Mastertitelformat bearbeiten</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5" name="Date Placeholder 4"/>
          <p:cNvSpPr>
            <a:spLocks noGrp="1"/>
          </p:cNvSpPr>
          <p:nvPr>
            <p:ph type="dt" sz="half" idx="10"/>
          </p:nvPr>
        </p:nvSpPr>
        <p:spPr/>
        <p:txBody>
          <a:bodyPr/>
          <a:lstStyle/>
          <a:p>
            <a:fld id="{5C8F56CB-3CC1-4449-AB61-104FD2F6DC37}" type="datetimeFigureOut">
              <a:rPr lang="de-DE" smtClean="0"/>
              <a:pPr/>
              <a:t>29.04.2023</a:t>
            </a:fld>
            <a:endParaRPr lang="de-DE"/>
          </a:p>
        </p:txBody>
      </p:sp>
      <p:sp>
        <p:nvSpPr>
          <p:cNvPr id="6" name="Footer Placeholder 5"/>
          <p:cNvSpPr>
            <a:spLocks noGrp="1"/>
          </p:cNvSpPr>
          <p:nvPr>
            <p:ph type="ftr" sz="quarter" idx="11"/>
          </p:nvPr>
        </p:nvSpPr>
        <p:spPr/>
        <p:txBody>
          <a:bodyPr/>
          <a:lstStyle/>
          <a:p>
            <a:endParaRPr lang="de-DE"/>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A579F035-0191-4E35-9E8D-1A75B8784BAA}" type="slidenum">
              <a:rPr lang="de-DE" smtClean="0"/>
              <a:pPr/>
              <a:t>‹Nr.›</a:t>
            </a:fld>
            <a:endParaRPr lang="de-DE"/>
          </a:p>
        </p:txBody>
      </p:sp>
    </p:spTree>
    <p:extLst>
      <p:ext uri="{BB962C8B-B14F-4D97-AF65-F5344CB8AC3E}">
        <p14:creationId xmlns:p14="http://schemas.microsoft.com/office/powerpoint/2010/main" val="27574457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ild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de-DE"/>
              <a:t>Mastertitelformat bearbeiten</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de-DE"/>
              <a:t>Bild durch Klicken auf Symbol hinzufügen</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5" name="Date Placeholder 4"/>
          <p:cNvSpPr>
            <a:spLocks noGrp="1"/>
          </p:cNvSpPr>
          <p:nvPr>
            <p:ph type="dt" sz="half" idx="10"/>
          </p:nvPr>
        </p:nvSpPr>
        <p:spPr/>
        <p:txBody>
          <a:bodyPr/>
          <a:lstStyle/>
          <a:p>
            <a:fld id="{5C8F56CB-3CC1-4449-AB61-104FD2F6DC37}" type="datetimeFigureOut">
              <a:rPr lang="de-DE" smtClean="0"/>
              <a:pPr/>
              <a:t>29.04.2023</a:t>
            </a:fld>
            <a:endParaRPr lang="de-DE"/>
          </a:p>
        </p:txBody>
      </p:sp>
      <p:sp>
        <p:nvSpPr>
          <p:cNvPr id="6" name="Footer Placeholder 5"/>
          <p:cNvSpPr>
            <a:spLocks noGrp="1"/>
          </p:cNvSpPr>
          <p:nvPr>
            <p:ph type="ftr" sz="quarter" idx="11"/>
          </p:nvPr>
        </p:nvSpPr>
        <p:spPr/>
        <p:txBody>
          <a:bodyPr/>
          <a:lstStyle/>
          <a:p>
            <a:endParaRPr lang="de-DE"/>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A579F035-0191-4E35-9E8D-1A75B8784BAA}" type="slidenum">
              <a:rPr lang="de-DE" smtClean="0"/>
              <a:pPr/>
              <a:t>‹Nr.›</a:t>
            </a:fld>
            <a:endParaRPr lang="de-DE"/>
          </a:p>
        </p:txBody>
      </p:sp>
    </p:spTree>
    <p:extLst>
      <p:ext uri="{BB962C8B-B14F-4D97-AF65-F5344CB8AC3E}">
        <p14:creationId xmlns:p14="http://schemas.microsoft.com/office/powerpoint/2010/main" val="8312906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de-DE"/>
              <a:t>Mastertitelformat bearbeiten</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5C8F56CB-3CC1-4449-AB61-104FD2F6DC37}" type="datetimeFigureOut">
              <a:rPr lang="de-DE" smtClean="0"/>
              <a:pPr/>
              <a:t>29.04.2023</a:t>
            </a:fld>
            <a:endParaRPr lang="de-DE"/>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de-DE"/>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A579F035-0191-4E35-9E8D-1A75B8784BAA}" type="slidenum">
              <a:rPr lang="de-DE" smtClean="0"/>
              <a:pPr/>
              <a:t>‹Nr.›</a:t>
            </a:fld>
            <a:endParaRPr lang="de-DE"/>
          </a:p>
        </p:txBody>
      </p:sp>
    </p:spTree>
    <p:extLst>
      <p:ext uri="{BB962C8B-B14F-4D97-AF65-F5344CB8AC3E}">
        <p14:creationId xmlns:p14="http://schemas.microsoft.com/office/powerpoint/2010/main" val="3951060407"/>
      </p:ext>
    </p:extLst>
  </p:cSld>
  <p:clrMap bg1="lt1" tx1="dk1" bg2="lt2" tx2="dk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08" r:id="rId8"/>
    <p:sldLayoutId id="2147483809" r:id="rId9"/>
    <p:sldLayoutId id="2147483810" r:id="rId10"/>
    <p:sldLayoutId id="2147483811" r:id="rId11"/>
    <p:sldLayoutId id="2147483812" r:id="rId12"/>
    <p:sldLayoutId id="2147483813" r:id="rId13"/>
    <p:sldLayoutId id="2147483814" r:id="rId14"/>
    <p:sldLayoutId id="2147483815" r:id="rId15"/>
    <p:sldLayoutId id="2147483816"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11.xml.rels><?xml version="1.0" encoding="UTF-8" standalone="yes"?>
<Relationships xmlns="http://schemas.openxmlformats.org/package/2006/relationships"><Relationship Id="rId3" Type="http://schemas.openxmlformats.org/officeDocument/2006/relationships/image" Target="../media/image9.JPG"/><Relationship Id="rId7" Type="http://schemas.openxmlformats.org/officeDocument/2006/relationships/image" Target="../media/image13.jpeg"/><Relationship Id="rId2" Type="http://schemas.openxmlformats.org/officeDocument/2006/relationships/image" Target="../media/image8.JPG"/><Relationship Id="rId1" Type="http://schemas.openxmlformats.org/officeDocument/2006/relationships/slideLayout" Target="../slideLayouts/slideLayout1.xml"/><Relationship Id="rId6" Type="http://schemas.openxmlformats.org/officeDocument/2006/relationships/image" Target="../media/image12.jpeg"/><Relationship Id="rId5" Type="http://schemas.openxmlformats.org/officeDocument/2006/relationships/image" Target="../media/image11.JPG"/><Relationship Id="rId4" Type="http://schemas.openxmlformats.org/officeDocument/2006/relationships/image" Target="../media/image10.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5.jpg"/></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feld 2"/>
          <p:cNvSpPr txBox="1"/>
          <p:nvPr/>
        </p:nvSpPr>
        <p:spPr>
          <a:xfrm>
            <a:off x="181155" y="495970"/>
            <a:ext cx="10110157" cy="707886"/>
          </a:xfrm>
          <a:prstGeom prst="rect">
            <a:avLst/>
          </a:prstGeom>
          <a:gradFill>
            <a:gsLst>
              <a:gs pos="0">
                <a:srgbClr val="FF0000"/>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pPr algn="ctr"/>
            <a:r>
              <a:rPr lang="de-DE" sz="4000" dirty="0">
                <a:solidFill>
                  <a:schemeClr val="tx1">
                    <a:lumMod val="75000"/>
                    <a:lumOff val="25000"/>
                  </a:schemeClr>
                </a:solidFill>
              </a:rPr>
              <a:t>Integrierte Gesamtschule </a:t>
            </a:r>
            <a:r>
              <a:rPr lang="de-DE" sz="4000" dirty="0" err="1">
                <a:solidFill>
                  <a:schemeClr val="tx1">
                    <a:lumMod val="75000"/>
                    <a:lumOff val="25000"/>
                  </a:schemeClr>
                </a:solidFill>
              </a:rPr>
              <a:t>Guxhagen</a:t>
            </a:r>
            <a:endParaRPr lang="de-DE" sz="4000" dirty="0">
              <a:solidFill>
                <a:schemeClr val="tx1">
                  <a:lumMod val="75000"/>
                  <a:lumOff val="25000"/>
                </a:schemeClr>
              </a:solidFill>
            </a:endParaRPr>
          </a:p>
        </p:txBody>
      </p:sp>
      <p:sp>
        <p:nvSpPr>
          <p:cNvPr id="4" name="Textfeld 3"/>
          <p:cNvSpPr txBox="1"/>
          <p:nvPr/>
        </p:nvSpPr>
        <p:spPr>
          <a:xfrm>
            <a:off x="274213" y="2175595"/>
            <a:ext cx="5186307" cy="1908215"/>
          </a:xfrm>
          <a:prstGeom prst="rect">
            <a:avLst/>
          </a:prstGeom>
          <a:noFill/>
        </p:spPr>
        <p:txBody>
          <a:bodyPr wrap="square" rtlCol="0">
            <a:spAutoFit/>
          </a:bodyPr>
          <a:lstStyle/>
          <a:p>
            <a:endParaRPr lang="de-DE" dirty="0">
              <a:latin typeface="Calibri" panose="020F0502020204030204" pitchFamily="34" charset="0"/>
              <a:cs typeface="Calibri" panose="020F0502020204030204" pitchFamily="34" charset="0"/>
            </a:endParaRPr>
          </a:p>
          <a:p>
            <a:endParaRPr lang="de-DE" dirty="0">
              <a:latin typeface="+mj-lt"/>
              <a:cs typeface="Calibri" panose="020F0502020204030204" pitchFamily="34" charset="0"/>
            </a:endParaRPr>
          </a:p>
          <a:p>
            <a:endParaRPr lang="de-DE" sz="1000" b="1" dirty="0">
              <a:latin typeface="+mj-lt"/>
              <a:cs typeface="Calibri" panose="020F0502020204030204" pitchFamily="34" charset="0"/>
            </a:endParaRPr>
          </a:p>
          <a:p>
            <a:pPr algn="ctr"/>
            <a:r>
              <a:rPr lang="de-DE" sz="3600" b="1" dirty="0">
                <a:latin typeface="+mj-lt"/>
                <a:cs typeface="Calibri" panose="020F0502020204030204" pitchFamily="34" charset="0"/>
              </a:rPr>
              <a:t>Herzlich Willkommen</a:t>
            </a:r>
          </a:p>
          <a:p>
            <a:pPr algn="ctr"/>
            <a:endParaRPr lang="de-DE" sz="3600" b="1" dirty="0">
              <a:latin typeface="+mj-lt"/>
              <a:cs typeface="Calibri" panose="020F0502020204030204" pitchFamily="34" charset="0"/>
            </a:endParaRPr>
          </a:p>
        </p:txBody>
      </p:sp>
      <p:pic>
        <p:nvPicPr>
          <p:cNvPr id="1026" name="Picture 2" descr="igs_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07541" y="223028"/>
            <a:ext cx="1450279" cy="1113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rafik 4">
            <a:extLst>
              <a:ext uri="{FF2B5EF4-FFF2-40B4-BE49-F238E27FC236}">
                <a16:creationId xmlns:a16="http://schemas.microsoft.com/office/drawing/2014/main" id="{615C25A7-CDB1-59C6-E38D-FB9361A2BD33}"/>
              </a:ext>
            </a:extLst>
          </p:cNvPr>
          <p:cNvPicPr>
            <a:picLocks noChangeAspect="1"/>
          </p:cNvPicPr>
          <p:nvPr/>
        </p:nvPicPr>
        <p:blipFill>
          <a:blip r:embed="rId3"/>
          <a:stretch>
            <a:fillRect/>
          </a:stretch>
        </p:blipFill>
        <p:spPr>
          <a:xfrm>
            <a:off x="5460521" y="2106077"/>
            <a:ext cx="6457265" cy="406855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FC318C0-B156-F2B0-C26D-5F2246F236F9}"/>
              </a:ext>
            </a:extLst>
          </p:cNvPr>
          <p:cNvSpPr>
            <a:spLocks noGrp="1"/>
          </p:cNvSpPr>
          <p:nvPr>
            <p:ph type="title"/>
          </p:nvPr>
        </p:nvSpPr>
        <p:spPr>
          <a:xfrm>
            <a:off x="838200" y="254975"/>
            <a:ext cx="5436139" cy="912959"/>
          </a:xfrm>
        </p:spPr>
        <p:txBody>
          <a:bodyPr>
            <a:normAutofit fontScale="90000"/>
          </a:bodyPr>
          <a:lstStyle/>
          <a:p>
            <a:r>
              <a:rPr lang="de-DE" b="1" u="sng" dirty="0"/>
              <a:t>4. Hauswirtschaft (</a:t>
            </a:r>
            <a:r>
              <a:rPr lang="de-DE" b="1" u="sng" dirty="0" err="1"/>
              <a:t>HaWi</a:t>
            </a:r>
            <a:r>
              <a:rPr lang="de-DE" b="1" u="sng" dirty="0"/>
              <a:t>)</a:t>
            </a:r>
          </a:p>
        </p:txBody>
      </p:sp>
      <p:sp>
        <p:nvSpPr>
          <p:cNvPr id="3" name="Inhaltsplatzhalter 2">
            <a:extLst>
              <a:ext uri="{FF2B5EF4-FFF2-40B4-BE49-F238E27FC236}">
                <a16:creationId xmlns:a16="http://schemas.microsoft.com/office/drawing/2014/main" id="{A7C31C58-37C0-B119-DCC9-A7497261AE9B}"/>
              </a:ext>
            </a:extLst>
          </p:cNvPr>
          <p:cNvSpPr>
            <a:spLocks noGrp="1"/>
          </p:cNvSpPr>
          <p:nvPr>
            <p:ph idx="1"/>
          </p:nvPr>
        </p:nvSpPr>
        <p:spPr>
          <a:xfrm>
            <a:off x="838200" y="888521"/>
            <a:ext cx="5769634" cy="5635569"/>
          </a:xfrm>
        </p:spPr>
        <p:txBody>
          <a:bodyPr>
            <a:normAutofit fontScale="92500" lnSpcReduction="10000"/>
          </a:bodyPr>
          <a:lstStyle/>
          <a:p>
            <a:pPr marL="0" indent="0">
              <a:buNone/>
            </a:pPr>
            <a:r>
              <a:rPr lang="de-DE" sz="1600" b="1" i="0" u="none" strike="noStrike" baseline="0" dirty="0"/>
              <a:t>Kennen lernen des Arbeitsplatzes Küche</a:t>
            </a:r>
          </a:p>
          <a:p>
            <a:r>
              <a:rPr lang="de-DE" sz="1600" b="0" i="0" u="none" strike="noStrike" baseline="0" dirty="0"/>
              <a:t> Organisation</a:t>
            </a:r>
          </a:p>
          <a:p>
            <a:r>
              <a:rPr lang="de-DE" sz="1600" b="0" i="0" u="none" strike="noStrike" baseline="0" dirty="0"/>
              <a:t> Sachgerechter Umgang mit Küchengeräten</a:t>
            </a:r>
          </a:p>
          <a:p>
            <a:r>
              <a:rPr lang="de-DE" sz="1600" b="0" i="0" u="none" strike="noStrike" baseline="0" dirty="0"/>
              <a:t>Grundtechniken der Lebensmittelzubereitung</a:t>
            </a:r>
            <a:br>
              <a:rPr lang="de-DE" sz="1600" b="0" i="0" u="none" strike="noStrike" baseline="0" dirty="0"/>
            </a:br>
            <a:endParaRPr lang="de-DE" sz="1600" b="0" i="0" u="none" strike="noStrike" baseline="0" dirty="0"/>
          </a:p>
          <a:p>
            <a:pPr marL="0" indent="0">
              <a:buNone/>
            </a:pPr>
            <a:r>
              <a:rPr lang="de-DE" sz="1600" b="1" i="0" u="none" strike="noStrike" baseline="0" dirty="0"/>
              <a:t>Lebensmittelkunde</a:t>
            </a:r>
          </a:p>
          <a:p>
            <a:r>
              <a:rPr lang="de-DE" sz="1600" b="0" i="0" u="none" strike="noStrike" baseline="0" dirty="0"/>
              <a:t> Saisonale &amp; regionale Besonderheiten</a:t>
            </a:r>
          </a:p>
          <a:p>
            <a:r>
              <a:rPr lang="de-DE" sz="1600" b="0" i="0" u="none" strike="noStrike" baseline="0" dirty="0"/>
              <a:t> Richtig einkaufen</a:t>
            </a:r>
          </a:p>
          <a:p>
            <a:r>
              <a:rPr lang="de-DE" sz="1600" b="0" i="0" u="none" strike="noStrike" baseline="0" dirty="0"/>
              <a:t> Ernährungslehre</a:t>
            </a:r>
            <a:br>
              <a:rPr lang="de-DE" sz="1600" b="0" i="0" u="none" strike="noStrike" baseline="0" dirty="0"/>
            </a:br>
            <a:endParaRPr lang="de-DE" sz="1600" b="0" i="0" u="none" strike="noStrike" baseline="0" dirty="0"/>
          </a:p>
          <a:p>
            <a:pPr marL="0" indent="0">
              <a:buNone/>
            </a:pPr>
            <a:r>
              <a:rPr lang="de-DE" sz="1600" b="1" i="0" u="none" strike="noStrike" baseline="0" dirty="0"/>
              <a:t>Rund um den Haushalt</a:t>
            </a:r>
          </a:p>
          <a:p>
            <a:r>
              <a:rPr lang="de-DE" sz="1600" b="0" i="0" u="none" strike="noStrike" baseline="0" dirty="0"/>
              <a:t>Schneidern, stricken, häkeln,...</a:t>
            </a:r>
          </a:p>
          <a:p>
            <a:r>
              <a:rPr lang="de-DE" sz="1600" b="0" i="0" u="none" strike="noStrike" baseline="0" dirty="0"/>
              <a:t>Dekorieren</a:t>
            </a:r>
          </a:p>
          <a:p>
            <a:r>
              <a:rPr lang="de-DE" sz="1600" b="0" i="0" u="none" strike="noStrike" baseline="0" dirty="0"/>
              <a:t>Säuglingspflege</a:t>
            </a:r>
          </a:p>
          <a:p>
            <a:r>
              <a:rPr lang="de-DE" sz="1600" b="0" i="0" u="none" strike="noStrike" baseline="0" dirty="0"/>
              <a:t>Wohnen: Wunsch und Wirklichkeit</a:t>
            </a:r>
          </a:p>
          <a:p>
            <a:pPr marL="0" indent="0">
              <a:buNone/>
            </a:pPr>
            <a:endParaRPr lang="de-DE" sz="1600" b="1" i="1" dirty="0"/>
          </a:p>
          <a:p>
            <a:pPr>
              <a:buFont typeface="Wingdings" panose="05000000000000000000" pitchFamily="2" charset="2"/>
              <a:buChar char="Ø"/>
            </a:pPr>
            <a:r>
              <a:rPr lang="de-DE" sz="1600" b="1" i="1" dirty="0"/>
              <a:t>K</a:t>
            </a:r>
            <a:r>
              <a:rPr lang="de-DE" sz="1600" b="1" i="1" u="none" strike="noStrike" baseline="0" dirty="0"/>
              <a:t>osten pro Schuljahr ca. 20€</a:t>
            </a:r>
            <a:endParaRPr lang="de-DE" sz="1600" b="1" i="1" dirty="0"/>
          </a:p>
        </p:txBody>
      </p:sp>
      <p:pic>
        <p:nvPicPr>
          <p:cNvPr id="5" name="Grafik 4" descr="Ein Bild, das Wand enthält.&#10;&#10;Automatisch generierte Beschreibung">
            <a:extLst>
              <a:ext uri="{FF2B5EF4-FFF2-40B4-BE49-F238E27FC236}">
                <a16:creationId xmlns:a16="http://schemas.microsoft.com/office/drawing/2014/main" id="{B72110A9-FA9E-44D5-A687-3D84DEC4F730}"/>
              </a:ext>
            </a:extLst>
          </p:cNvPr>
          <p:cNvPicPr>
            <a:picLocks noChangeAspect="1"/>
          </p:cNvPicPr>
          <p:nvPr/>
        </p:nvPicPr>
        <p:blipFill rotWithShape="1">
          <a:blip r:embed="rId3"/>
          <a:srcRect t="6101" b="952"/>
          <a:stretch/>
        </p:blipFill>
        <p:spPr>
          <a:xfrm>
            <a:off x="8597590" y="457200"/>
            <a:ext cx="2887540" cy="3578510"/>
          </a:xfrm>
          <a:prstGeom prst="rect">
            <a:avLst/>
          </a:prstGeom>
        </p:spPr>
      </p:pic>
      <p:pic>
        <p:nvPicPr>
          <p:cNvPr id="7" name="Grafik 6">
            <a:extLst>
              <a:ext uri="{FF2B5EF4-FFF2-40B4-BE49-F238E27FC236}">
                <a16:creationId xmlns:a16="http://schemas.microsoft.com/office/drawing/2014/main" id="{4791F7B6-C983-7509-A56F-31767884DDFE}"/>
              </a:ext>
            </a:extLst>
          </p:cNvPr>
          <p:cNvPicPr>
            <a:picLocks noChangeAspect="1"/>
          </p:cNvPicPr>
          <p:nvPr/>
        </p:nvPicPr>
        <p:blipFill rotWithShape="1">
          <a:blip r:embed="rId4"/>
          <a:srcRect t="25697" b="13138"/>
          <a:stretch/>
        </p:blipFill>
        <p:spPr>
          <a:xfrm rot="612600">
            <a:off x="7902686" y="3694029"/>
            <a:ext cx="3118131" cy="1430404"/>
          </a:xfrm>
          <a:prstGeom prst="rect">
            <a:avLst/>
          </a:prstGeom>
        </p:spPr>
      </p:pic>
      <p:sp>
        <p:nvSpPr>
          <p:cNvPr id="9" name="Geschweifte Klammer rechts 8">
            <a:extLst>
              <a:ext uri="{FF2B5EF4-FFF2-40B4-BE49-F238E27FC236}">
                <a16:creationId xmlns:a16="http://schemas.microsoft.com/office/drawing/2014/main" id="{4684E1FE-9654-CF06-1612-5DE8FF80FC0D}"/>
              </a:ext>
            </a:extLst>
          </p:cNvPr>
          <p:cNvSpPr/>
          <p:nvPr/>
        </p:nvSpPr>
        <p:spPr>
          <a:xfrm>
            <a:off x="5247588" y="1187534"/>
            <a:ext cx="848412" cy="4679342"/>
          </a:xfrm>
          <a:prstGeom prst="rightBrac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dirty="0"/>
          </a:p>
        </p:txBody>
      </p:sp>
      <p:sp>
        <p:nvSpPr>
          <p:cNvPr id="12" name="Textfeld 11">
            <a:extLst>
              <a:ext uri="{FF2B5EF4-FFF2-40B4-BE49-F238E27FC236}">
                <a16:creationId xmlns:a16="http://schemas.microsoft.com/office/drawing/2014/main" id="{2121EE69-F520-2D4F-7A76-6B6875296B7E}"/>
              </a:ext>
            </a:extLst>
          </p:cNvPr>
          <p:cNvSpPr txBox="1"/>
          <p:nvPr/>
        </p:nvSpPr>
        <p:spPr>
          <a:xfrm>
            <a:off x="6071674" y="3112380"/>
            <a:ext cx="1642632" cy="923330"/>
          </a:xfrm>
          <a:prstGeom prst="rect">
            <a:avLst/>
          </a:prstGeom>
          <a:noFill/>
        </p:spPr>
        <p:txBody>
          <a:bodyPr wrap="square" rtlCol="0">
            <a:spAutoFit/>
          </a:bodyPr>
          <a:lstStyle/>
          <a:p>
            <a:pPr algn="ctr"/>
            <a:r>
              <a:rPr lang="de-DE" dirty="0"/>
              <a:t>Wechsel von Theorie und Praxis</a:t>
            </a:r>
          </a:p>
        </p:txBody>
      </p:sp>
      <p:sp>
        <p:nvSpPr>
          <p:cNvPr id="11" name="Textfeld 10">
            <a:extLst>
              <a:ext uri="{FF2B5EF4-FFF2-40B4-BE49-F238E27FC236}">
                <a16:creationId xmlns:a16="http://schemas.microsoft.com/office/drawing/2014/main" id="{40BF462A-CE78-44DC-B694-C58E10F51190}"/>
              </a:ext>
            </a:extLst>
          </p:cNvPr>
          <p:cNvSpPr txBox="1"/>
          <p:nvPr/>
        </p:nvSpPr>
        <p:spPr>
          <a:xfrm>
            <a:off x="7382108" y="5740605"/>
            <a:ext cx="4400662" cy="92333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p:spPr>
        <p:txBody>
          <a:bodyPr wrap="square" rtlCol="0">
            <a:spAutoFit/>
          </a:bodyPr>
          <a:lstStyle/>
          <a:p>
            <a:r>
              <a:rPr lang="de-DE" b="1" dirty="0">
                <a:latin typeface="+mj-lt"/>
                <a:cs typeface="Calibri" pitchFamily="34" charset="0"/>
              </a:rPr>
              <a:t>Ansprechpartnerin:</a:t>
            </a:r>
          </a:p>
          <a:p>
            <a:r>
              <a:rPr lang="de-DE" dirty="0">
                <a:latin typeface="+mj-lt"/>
                <a:cs typeface="Calibri" pitchFamily="34" charset="0"/>
              </a:rPr>
              <a:t>Frau Thielen</a:t>
            </a:r>
          </a:p>
          <a:p>
            <a:r>
              <a:rPr lang="de-DE" dirty="0">
                <a:latin typeface="+mj-lt"/>
                <a:cs typeface="Calibri" pitchFamily="34" charset="0"/>
              </a:rPr>
              <a:t>Natascha.thielen@igs-guxhagen.de</a:t>
            </a:r>
          </a:p>
        </p:txBody>
      </p:sp>
    </p:spTree>
    <p:extLst>
      <p:ext uri="{BB962C8B-B14F-4D97-AF65-F5344CB8AC3E}">
        <p14:creationId xmlns:p14="http://schemas.microsoft.com/office/powerpoint/2010/main" val="17068543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E9BA66A-DFC4-9D46-A667-2F0B9284B927}"/>
              </a:ext>
            </a:extLst>
          </p:cNvPr>
          <p:cNvSpPr>
            <a:spLocks noGrp="1"/>
          </p:cNvSpPr>
          <p:nvPr>
            <p:ph type="ctrTitle"/>
          </p:nvPr>
        </p:nvSpPr>
        <p:spPr>
          <a:xfrm>
            <a:off x="773310" y="192156"/>
            <a:ext cx="8825948" cy="914401"/>
          </a:xfrm>
        </p:spPr>
        <p:txBody>
          <a:bodyPr>
            <a:normAutofit/>
          </a:bodyPr>
          <a:lstStyle/>
          <a:p>
            <a:r>
              <a:rPr lang="de-DE" sz="4400" b="1" dirty="0"/>
              <a:t>Hauswirtschaft im Jg.10</a:t>
            </a:r>
          </a:p>
        </p:txBody>
      </p:sp>
      <p:pic>
        <p:nvPicPr>
          <p:cNvPr id="6" name="Grafik 5">
            <a:extLst>
              <a:ext uri="{FF2B5EF4-FFF2-40B4-BE49-F238E27FC236}">
                <a16:creationId xmlns:a16="http://schemas.microsoft.com/office/drawing/2014/main" id="{E8B23C00-2E9A-AB47-8BC8-1903AF12BEED}"/>
              </a:ext>
            </a:extLst>
          </p:cNvPr>
          <p:cNvPicPr>
            <a:picLocks noChangeAspect="1"/>
          </p:cNvPicPr>
          <p:nvPr/>
        </p:nvPicPr>
        <p:blipFill>
          <a:blip r:embed="rId2"/>
          <a:stretch>
            <a:fillRect/>
          </a:stretch>
        </p:blipFill>
        <p:spPr>
          <a:xfrm>
            <a:off x="525963" y="3935896"/>
            <a:ext cx="3154019" cy="2365514"/>
          </a:xfrm>
          <a:prstGeom prst="rect">
            <a:avLst/>
          </a:prstGeom>
        </p:spPr>
      </p:pic>
      <p:pic>
        <p:nvPicPr>
          <p:cNvPr id="8" name="Grafik 7">
            <a:extLst>
              <a:ext uri="{FF2B5EF4-FFF2-40B4-BE49-F238E27FC236}">
                <a16:creationId xmlns:a16="http://schemas.microsoft.com/office/drawing/2014/main" id="{33208E4A-9406-D044-B21B-0C1D337470E6}"/>
              </a:ext>
            </a:extLst>
          </p:cNvPr>
          <p:cNvPicPr>
            <a:picLocks noChangeAspect="1"/>
          </p:cNvPicPr>
          <p:nvPr/>
        </p:nvPicPr>
        <p:blipFill>
          <a:blip r:embed="rId3"/>
          <a:stretch>
            <a:fillRect/>
          </a:stretch>
        </p:blipFill>
        <p:spPr>
          <a:xfrm>
            <a:off x="525963" y="1133925"/>
            <a:ext cx="3207028" cy="2405271"/>
          </a:xfrm>
          <a:prstGeom prst="rect">
            <a:avLst/>
          </a:prstGeom>
        </p:spPr>
      </p:pic>
      <p:pic>
        <p:nvPicPr>
          <p:cNvPr id="10" name="Grafik 9">
            <a:extLst>
              <a:ext uri="{FF2B5EF4-FFF2-40B4-BE49-F238E27FC236}">
                <a16:creationId xmlns:a16="http://schemas.microsoft.com/office/drawing/2014/main" id="{D99B33EB-7E2F-6D4B-8A4F-636AD43AFE90}"/>
              </a:ext>
            </a:extLst>
          </p:cNvPr>
          <p:cNvPicPr>
            <a:picLocks noChangeAspect="1"/>
          </p:cNvPicPr>
          <p:nvPr/>
        </p:nvPicPr>
        <p:blipFill rotWithShape="1">
          <a:blip r:embed="rId4"/>
          <a:srcRect l="34783" t="5685" b="6200"/>
          <a:stretch/>
        </p:blipFill>
        <p:spPr>
          <a:xfrm rot="5400000">
            <a:off x="8810232" y="311776"/>
            <a:ext cx="2591184" cy="2625731"/>
          </a:xfrm>
          <a:prstGeom prst="rect">
            <a:avLst/>
          </a:prstGeom>
        </p:spPr>
      </p:pic>
      <p:pic>
        <p:nvPicPr>
          <p:cNvPr id="14" name="Grafik 13">
            <a:extLst>
              <a:ext uri="{FF2B5EF4-FFF2-40B4-BE49-F238E27FC236}">
                <a16:creationId xmlns:a16="http://schemas.microsoft.com/office/drawing/2014/main" id="{D5DD22C3-994E-9845-B0D5-36241938FD94}"/>
              </a:ext>
            </a:extLst>
          </p:cNvPr>
          <p:cNvPicPr>
            <a:picLocks noChangeAspect="1"/>
          </p:cNvPicPr>
          <p:nvPr/>
        </p:nvPicPr>
        <p:blipFill rotWithShape="1">
          <a:blip r:embed="rId5"/>
          <a:srcRect l="11595" t="16764" r="10338"/>
          <a:stretch/>
        </p:blipFill>
        <p:spPr>
          <a:xfrm rot="5400000">
            <a:off x="8464043" y="3868111"/>
            <a:ext cx="3283562" cy="2625732"/>
          </a:xfrm>
          <a:prstGeom prst="rect">
            <a:avLst/>
          </a:prstGeom>
        </p:spPr>
      </p:pic>
      <p:sp>
        <p:nvSpPr>
          <p:cNvPr id="16" name="Textfeld 15">
            <a:extLst>
              <a:ext uri="{FF2B5EF4-FFF2-40B4-BE49-F238E27FC236}">
                <a16:creationId xmlns:a16="http://schemas.microsoft.com/office/drawing/2014/main" id="{260E3EF9-ABC5-8B4E-A51D-7F1E0F9955CE}"/>
              </a:ext>
            </a:extLst>
          </p:cNvPr>
          <p:cNvSpPr txBox="1"/>
          <p:nvPr/>
        </p:nvSpPr>
        <p:spPr>
          <a:xfrm>
            <a:off x="7787183" y="2920233"/>
            <a:ext cx="3631507" cy="646331"/>
          </a:xfrm>
          <a:prstGeom prst="rect">
            <a:avLst/>
          </a:prstGeom>
          <a:noFill/>
        </p:spPr>
        <p:txBody>
          <a:bodyPr wrap="none" rtlCol="0">
            <a:spAutoFit/>
          </a:bodyPr>
          <a:lstStyle/>
          <a:p>
            <a:r>
              <a:rPr lang="de-DE" dirty="0"/>
              <a:t>Mein Traum vom Haus-</a:t>
            </a:r>
          </a:p>
          <a:p>
            <a:r>
              <a:rPr lang="de-DE" dirty="0"/>
              <a:t>wie möchte ich später einmal leben?</a:t>
            </a:r>
          </a:p>
        </p:txBody>
      </p:sp>
      <p:sp>
        <p:nvSpPr>
          <p:cNvPr id="17" name="Textfeld 16">
            <a:extLst>
              <a:ext uri="{FF2B5EF4-FFF2-40B4-BE49-F238E27FC236}">
                <a16:creationId xmlns:a16="http://schemas.microsoft.com/office/drawing/2014/main" id="{34F59866-B4AD-6B47-A601-79A8296E022C}"/>
              </a:ext>
            </a:extLst>
          </p:cNvPr>
          <p:cNvSpPr txBox="1"/>
          <p:nvPr/>
        </p:nvSpPr>
        <p:spPr>
          <a:xfrm>
            <a:off x="496395" y="3566564"/>
            <a:ext cx="2186624" cy="369332"/>
          </a:xfrm>
          <a:prstGeom prst="rect">
            <a:avLst/>
          </a:prstGeom>
          <a:noFill/>
        </p:spPr>
        <p:txBody>
          <a:bodyPr wrap="none" rtlCol="0">
            <a:spAutoFit/>
          </a:bodyPr>
          <a:lstStyle/>
          <a:p>
            <a:r>
              <a:rPr lang="de-DE" dirty="0"/>
              <a:t>z.B. Plätzchen backen</a:t>
            </a:r>
          </a:p>
        </p:txBody>
      </p:sp>
      <p:pic>
        <p:nvPicPr>
          <p:cNvPr id="19" name="Grafik 18">
            <a:extLst>
              <a:ext uri="{FF2B5EF4-FFF2-40B4-BE49-F238E27FC236}">
                <a16:creationId xmlns:a16="http://schemas.microsoft.com/office/drawing/2014/main" id="{1605AC47-58DA-F246-9F51-04F54CE55B20}"/>
              </a:ext>
            </a:extLst>
          </p:cNvPr>
          <p:cNvPicPr>
            <a:picLocks noChangeAspect="1"/>
          </p:cNvPicPr>
          <p:nvPr/>
        </p:nvPicPr>
        <p:blipFill rotWithShape="1">
          <a:blip r:embed="rId6"/>
          <a:srcRect l="3753" t="15110" r="3640" b="8098"/>
          <a:stretch/>
        </p:blipFill>
        <p:spPr>
          <a:xfrm>
            <a:off x="4111213" y="3935896"/>
            <a:ext cx="3847566" cy="2392882"/>
          </a:xfrm>
          <a:prstGeom prst="rect">
            <a:avLst/>
          </a:prstGeom>
        </p:spPr>
      </p:pic>
      <p:pic>
        <p:nvPicPr>
          <p:cNvPr id="21" name="Grafik 20">
            <a:extLst>
              <a:ext uri="{FF2B5EF4-FFF2-40B4-BE49-F238E27FC236}">
                <a16:creationId xmlns:a16="http://schemas.microsoft.com/office/drawing/2014/main" id="{45EC837B-45B4-A242-A746-1D0F4B8662C1}"/>
              </a:ext>
            </a:extLst>
          </p:cNvPr>
          <p:cNvPicPr>
            <a:picLocks noChangeAspect="1"/>
          </p:cNvPicPr>
          <p:nvPr/>
        </p:nvPicPr>
        <p:blipFill rotWithShape="1">
          <a:blip r:embed="rId7"/>
          <a:srcRect l="4736" r="4754"/>
          <a:stretch/>
        </p:blipFill>
        <p:spPr>
          <a:xfrm>
            <a:off x="4111213" y="1133925"/>
            <a:ext cx="3021085" cy="2503418"/>
          </a:xfrm>
          <a:prstGeom prst="rect">
            <a:avLst/>
          </a:prstGeom>
        </p:spPr>
      </p:pic>
    </p:spTree>
    <p:extLst>
      <p:ext uri="{BB962C8B-B14F-4D97-AF65-F5344CB8AC3E}">
        <p14:creationId xmlns:p14="http://schemas.microsoft.com/office/powerpoint/2010/main" val="8919464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feld 1"/>
          <p:cNvSpPr txBox="1"/>
          <p:nvPr/>
        </p:nvSpPr>
        <p:spPr>
          <a:xfrm>
            <a:off x="755702" y="672575"/>
            <a:ext cx="10345567" cy="646331"/>
          </a:xfrm>
          <a:prstGeom prst="rect">
            <a:avLst/>
          </a:prstGeom>
          <a:noFill/>
        </p:spPr>
        <p:txBody>
          <a:bodyPr wrap="square" rtlCol="0">
            <a:spAutoFit/>
          </a:bodyPr>
          <a:lstStyle/>
          <a:p>
            <a:pPr algn="ctr"/>
            <a:r>
              <a:rPr lang="de-DE" sz="3600" b="1" u="sng" dirty="0">
                <a:latin typeface="+mj-lt"/>
                <a:cs typeface="Calibri" panose="020F0502020204030204" pitchFamily="34" charset="0"/>
              </a:rPr>
              <a:t>5. Naturwissenschaften</a:t>
            </a:r>
          </a:p>
        </p:txBody>
      </p:sp>
      <p:sp>
        <p:nvSpPr>
          <p:cNvPr id="3" name="Textfeld 2"/>
          <p:cNvSpPr txBox="1"/>
          <p:nvPr/>
        </p:nvSpPr>
        <p:spPr>
          <a:xfrm flipH="1">
            <a:off x="827520" y="1411263"/>
            <a:ext cx="10070938" cy="5386090"/>
          </a:xfrm>
          <a:prstGeom prst="rect">
            <a:avLst/>
          </a:prstGeom>
          <a:noFill/>
        </p:spPr>
        <p:txBody>
          <a:bodyPr wrap="square" rtlCol="0">
            <a:spAutoFit/>
          </a:bodyPr>
          <a:lstStyle/>
          <a:p>
            <a:pPr marL="457200" indent="-457200">
              <a:buFont typeface="Arial" panose="020B0604020202020204" pitchFamily="34" charset="0"/>
              <a:buChar char="•"/>
            </a:pPr>
            <a:r>
              <a:rPr lang="de-DE" sz="2800" dirty="0">
                <a:latin typeface="+mj-lt"/>
                <a:cs typeface="Calibri" pitchFamily="34" charset="0"/>
              </a:rPr>
              <a:t>Naturwissenschaftliche Phänomene nach Interesse der Schüler*innen erforschen</a:t>
            </a:r>
          </a:p>
          <a:p>
            <a:pPr>
              <a:buFont typeface="Arial" pitchFamily="34" charset="0"/>
              <a:buChar char="•"/>
            </a:pPr>
            <a:endParaRPr lang="de-DE" sz="2800" dirty="0">
              <a:latin typeface="+mj-lt"/>
              <a:cs typeface="Calibri" pitchFamily="34" charset="0"/>
            </a:endParaRPr>
          </a:p>
          <a:p>
            <a:r>
              <a:rPr lang="de-DE" sz="2800" i="1" dirty="0">
                <a:latin typeface="+mj-lt"/>
                <a:cs typeface="Calibri" pitchFamily="34" charset="0"/>
              </a:rPr>
              <a:t>Naturwissenschaftlicher Erkenntnisprozess:</a:t>
            </a:r>
          </a:p>
          <a:p>
            <a:pPr marL="457200" indent="-457200">
              <a:buFont typeface="Arial" panose="020B0604020202020204" pitchFamily="34" charset="0"/>
              <a:buChar char="•"/>
            </a:pPr>
            <a:r>
              <a:rPr lang="de-DE" sz="2800" dirty="0">
                <a:latin typeface="+mj-lt"/>
                <a:cs typeface="Calibri" pitchFamily="34" charset="0"/>
              </a:rPr>
              <a:t>Forscherfragen stellen</a:t>
            </a:r>
          </a:p>
          <a:p>
            <a:pPr marL="457200" indent="-457200">
              <a:buFont typeface="Arial" panose="020B0604020202020204" pitchFamily="34" charset="0"/>
              <a:buChar char="•"/>
            </a:pPr>
            <a:r>
              <a:rPr lang="de-DE" sz="2800" dirty="0">
                <a:latin typeface="+mj-lt"/>
                <a:cs typeface="Calibri" pitchFamily="34" charset="0"/>
              </a:rPr>
              <a:t>Vermutungen aufstellen</a:t>
            </a:r>
          </a:p>
          <a:p>
            <a:pPr marL="457200" indent="-457200">
              <a:buFont typeface="Arial" panose="020B0604020202020204" pitchFamily="34" charset="0"/>
              <a:buChar char="•"/>
            </a:pPr>
            <a:r>
              <a:rPr lang="de-DE" sz="2800" dirty="0">
                <a:latin typeface="+mj-lt"/>
                <a:cs typeface="Calibri" pitchFamily="34" charset="0"/>
              </a:rPr>
              <a:t>Experimente planen und durchführen</a:t>
            </a:r>
          </a:p>
          <a:p>
            <a:pPr marL="457200" indent="-457200">
              <a:buFont typeface="Arial" panose="020B0604020202020204" pitchFamily="34" charset="0"/>
              <a:buChar char="•"/>
            </a:pPr>
            <a:r>
              <a:rPr lang="de-DE" sz="2800" dirty="0">
                <a:latin typeface="+mj-lt"/>
                <a:cs typeface="Calibri" pitchFamily="34" charset="0"/>
              </a:rPr>
              <a:t>Auswerten und interpretieren</a:t>
            </a:r>
          </a:p>
          <a:p>
            <a:pPr>
              <a:buFont typeface="Arial" pitchFamily="34" charset="0"/>
              <a:buChar char="•"/>
            </a:pPr>
            <a:endParaRPr lang="de-DE" sz="2800" dirty="0">
              <a:latin typeface="+mj-lt"/>
              <a:cs typeface="Calibri" pitchFamily="34" charset="0"/>
            </a:endParaRPr>
          </a:p>
          <a:p>
            <a:r>
              <a:rPr lang="de-DE" sz="2800" dirty="0">
                <a:latin typeface="+mj-lt"/>
                <a:cs typeface="Calibri" pitchFamily="34" charset="0"/>
              </a:rPr>
              <a:t>Z.B. Experiment die „schwimmenden </a:t>
            </a:r>
          </a:p>
          <a:p>
            <a:r>
              <a:rPr lang="de-DE" sz="2800" dirty="0">
                <a:latin typeface="+mj-lt"/>
                <a:cs typeface="Calibri" pitchFamily="34" charset="0"/>
              </a:rPr>
              <a:t>Coladosen“</a:t>
            </a:r>
          </a:p>
          <a:p>
            <a:pPr>
              <a:buFontTx/>
              <a:buChar char="-"/>
            </a:pPr>
            <a:endParaRPr lang="de-DE" dirty="0"/>
          </a:p>
          <a:p>
            <a:endParaRPr lang="de-DE" dirty="0"/>
          </a:p>
        </p:txBody>
      </p:sp>
      <p:sp>
        <p:nvSpPr>
          <p:cNvPr id="4" name="Textfeld 3"/>
          <p:cNvSpPr txBox="1"/>
          <p:nvPr/>
        </p:nvSpPr>
        <p:spPr>
          <a:xfrm>
            <a:off x="8094455" y="5115623"/>
            <a:ext cx="3414717" cy="92333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p:spPr>
        <p:txBody>
          <a:bodyPr wrap="none" rtlCol="0">
            <a:spAutoFit/>
          </a:bodyPr>
          <a:lstStyle/>
          <a:p>
            <a:r>
              <a:rPr lang="de-DE" b="1" dirty="0">
                <a:latin typeface="+mj-lt"/>
                <a:cs typeface="Calibri" pitchFamily="34" charset="0"/>
              </a:rPr>
              <a:t>Ansprechpartner:</a:t>
            </a:r>
          </a:p>
          <a:p>
            <a:r>
              <a:rPr lang="de-DE" dirty="0">
                <a:latin typeface="+mj-lt"/>
                <a:cs typeface="Calibri" pitchFamily="34" charset="0"/>
              </a:rPr>
              <a:t>Herr </a:t>
            </a:r>
            <a:r>
              <a:rPr lang="de-DE" dirty="0" err="1">
                <a:latin typeface="+mj-lt"/>
                <a:cs typeface="Calibri" pitchFamily="34" charset="0"/>
              </a:rPr>
              <a:t>Essid</a:t>
            </a:r>
            <a:endParaRPr lang="de-DE" dirty="0">
              <a:latin typeface="+mj-lt"/>
              <a:cs typeface="Calibri" pitchFamily="34" charset="0"/>
            </a:endParaRPr>
          </a:p>
          <a:p>
            <a:r>
              <a:rPr lang="de-DE" dirty="0">
                <a:latin typeface="+mj-lt"/>
                <a:cs typeface="Calibri" pitchFamily="34" charset="0"/>
              </a:rPr>
              <a:t>Sami.essid@igs-guxhagen.de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feld 1"/>
          <p:cNvSpPr txBox="1"/>
          <p:nvPr/>
        </p:nvSpPr>
        <p:spPr>
          <a:xfrm>
            <a:off x="755702" y="672575"/>
            <a:ext cx="10345567" cy="646331"/>
          </a:xfrm>
          <a:prstGeom prst="rect">
            <a:avLst/>
          </a:prstGeom>
          <a:noFill/>
        </p:spPr>
        <p:txBody>
          <a:bodyPr wrap="square" rtlCol="0">
            <a:spAutoFit/>
          </a:bodyPr>
          <a:lstStyle/>
          <a:p>
            <a:pPr algn="ctr"/>
            <a:r>
              <a:rPr lang="de-DE" sz="3600" b="1" u="sng" dirty="0">
                <a:latin typeface="+mj-lt"/>
                <a:cs typeface="Calibri" panose="020F0502020204030204" pitchFamily="34" charset="0"/>
              </a:rPr>
              <a:t>6. Digitales Gestalten</a:t>
            </a:r>
          </a:p>
        </p:txBody>
      </p:sp>
      <p:sp>
        <p:nvSpPr>
          <p:cNvPr id="3" name="Rechteck 2"/>
          <p:cNvSpPr/>
          <p:nvPr/>
        </p:nvSpPr>
        <p:spPr>
          <a:xfrm>
            <a:off x="327547" y="1697814"/>
            <a:ext cx="11427725" cy="4778231"/>
          </a:xfrm>
          <a:prstGeom prst="rect">
            <a:avLst/>
          </a:prstGeom>
        </p:spPr>
        <p:txBody>
          <a:bodyPr wrap="square">
            <a:spAutoFit/>
          </a:bodyPr>
          <a:lstStyle/>
          <a:p>
            <a:r>
              <a:rPr lang="de-DE" b="1" dirty="0"/>
              <a:t>Zielgruppe: </a:t>
            </a:r>
            <a:r>
              <a:rPr lang="de-DE" dirty="0"/>
              <a:t>Das Angebot richtet sich an alle Schüler*innen, die</a:t>
            </a:r>
          </a:p>
          <a:p>
            <a:endParaRPr lang="de-DE" dirty="0"/>
          </a:p>
          <a:p>
            <a:pPr marL="285750" indent="-285750">
              <a:buFont typeface="Arial" panose="020B0604020202020204" pitchFamily="34" charset="0"/>
              <a:buChar char="•"/>
            </a:pPr>
            <a:r>
              <a:rPr lang="de-DE" dirty="0"/>
              <a:t>ihre Fähigkeiten im Umgang mit digitalen Medien stärken wollen</a:t>
            </a:r>
          </a:p>
          <a:p>
            <a:pPr marL="285750" indent="-285750">
              <a:buFont typeface="Arial" panose="020B0604020202020204" pitchFamily="34" charset="0"/>
              <a:buChar char="•"/>
            </a:pPr>
            <a:r>
              <a:rPr lang="de-DE" dirty="0"/>
              <a:t>Spaß am Arbeiten am PC und mit Medien mitbringen</a:t>
            </a:r>
          </a:p>
          <a:p>
            <a:pPr marL="285750" indent="-285750">
              <a:buFont typeface="Arial" panose="020B0604020202020204" pitchFamily="34" charset="0"/>
              <a:buChar char="•"/>
            </a:pPr>
            <a:r>
              <a:rPr lang="de-DE" dirty="0"/>
              <a:t>Interesse am selbstständigen Gestalten von digitalen Produkten haben</a:t>
            </a:r>
          </a:p>
          <a:p>
            <a:pPr marL="285750" indent="-285750">
              <a:buFont typeface="Arial" panose="020B0604020202020204" pitchFamily="34" charset="0"/>
              <a:buChar char="•"/>
            </a:pPr>
            <a:r>
              <a:rPr lang="de-DE" dirty="0"/>
              <a:t>praxisorientiert Grundlagen des Programmierens erlernen wollen</a:t>
            </a:r>
          </a:p>
          <a:p>
            <a:pPr marL="285750" indent="-285750">
              <a:buFont typeface="Arial" panose="020B0604020202020204" pitchFamily="34" charset="0"/>
              <a:buChar char="•"/>
            </a:pPr>
            <a:endParaRPr lang="de-DE" dirty="0"/>
          </a:p>
          <a:p>
            <a:pPr marL="285750" indent="-285750">
              <a:buFont typeface="Arial" panose="020B0604020202020204" pitchFamily="34" charset="0"/>
              <a:buChar char="•"/>
            </a:pPr>
            <a:endParaRPr lang="de-DE" dirty="0"/>
          </a:p>
          <a:p>
            <a:pPr marL="285750" indent="-285750">
              <a:buFont typeface="Wingdings" panose="05000000000000000000" pitchFamily="2" charset="2"/>
              <a:buChar char="Ø"/>
            </a:pPr>
            <a:r>
              <a:rPr lang="de-DE" dirty="0"/>
              <a:t>Theoretische Einheiten wechseln sich mit praktischen Phasen ab</a:t>
            </a:r>
          </a:p>
          <a:p>
            <a:pPr marL="285750" indent="-285750">
              <a:buFont typeface="Wingdings" panose="05000000000000000000" pitchFamily="2" charset="2"/>
              <a:buChar char="Ø"/>
            </a:pPr>
            <a:r>
              <a:rPr lang="de-DE" dirty="0"/>
              <a:t>Grundfertigkeiten im Umgang mit Medien und Technik mit verschiedenen digitalen Werkzeugen erlernen</a:t>
            </a:r>
          </a:p>
          <a:p>
            <a:pPr marL="285750" indent="-285750">
              <a:buFont typeface="Wingdings" panose="05000000000000000000" pitchFamily="2" charset="2"/>
              <a:buChar char="Ø"/>
            </a:pPr>
            <a:r>
              <a:rPr lang="de-DE" dirty="0"/>
              <a:t>In Produkten wie Spielen oder Videos eigene Konzepte entwickeln und mit passender Gestaltung umsetzen</a:t>
            </a:r>
          </a:p>
          <a:p>
            <a:pPr marL="285750" indent="-285750">
              <a:buFont typeface="Wingdings" panose="05000000000000000000" pitchFamily="2" charset="2"/>
              <a:buChar char="Ø"/>
            </a:pPr>
            <a:r>
              <a:rPr lang="de-DE" dirty="0"/>
              <a:t>sichere und sinnvolle Umgang mit modernen Medien</a:t>
            </a:r>
          </a:p>
          <a:p>
            <a:endParaRPr lang="de-DE" dirty="0"/>
          </a:p>
          <a:p>
            <a:r>
              <a:rPr lang="de-DE" sz="2400" dirty="0"/>
              <a:t> </a:t>
            </a:r>
          </a:p>
          <a:p>
            <a:endParaRPr lang="de-DE" sz="1050" dirty="0"/>
          </a:p>
        </p:txBody>
      </p:sp>
      <p:sp>
        <p:nvSpPr>
          <p:cNvPr id="4" name="Textfeld 3">
            <a:extLst>
              <a:ext uri="{FF2B5EF4-FFF2-40B4-BE49-F238E27FC236}">
                <a16:creationId xmlns:a16="http://schemas.microsoft.com/office/drawing/2014/main" id="{D659B7AB-CBFB-4436-A575-1E5E06D543C7}"/>
              </a:ext>
            </a:extLst>
          </p:cNvPr>
          <p:cNvSpPr txBox="1"/>
          <p:nvPr/>
        </p:nvSpPr>
        <p:spPr>
          <a:xfrm>
            <a:off x="8005245" y="5442726"/>
            <a:ext cx="4136069" cy="92333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p:spPr>
        <p:txBody>
          <a:bodyPr wrap="none" rtlCol="0">
            <a:spAutoFit/>
          </a:bodyPr>
          <a:lstStyle/>
          <a:p>
            <a:r>
              <a:rPr lang="de-DE" b="1" dirty="0">
                <a:latin typeface="+mj-lt"/>
                <a:cs typeface="Calibri" pitchFamily="34" charset="0"/>
              </a:rPr>
              <a:t>Ansprechpartner:</a:t>
            </a:r>
          </a:p>
          <a:p>
            <a:r>
              <a:rPr lang="de-DE" dirty="0">
                <a:latin typeface="+mj-lt"/>
                <a:cs typeface="Calibri" pitchFamily="34" charset="0"/>
              </a:rPr>
              <a:t>Herr </a:t>
            </a:r>
            <a:r>
              <a:rPr lang="de-DE" dirty="0" err="1">
                <a:latin typeface="+mj-lt"/>
                <a:cs typeface="Calibri" pitchFamily="34" charset="0"/>
              </a:rPr>
              <a:t>Ehspanner</a:t>
            </a:r>
            <a:endParaRPr lang="de-DE" dirty="0">
              <a:latin typeface="+mj-lt"/>
              <a:cs typeface="Calibri" pitchFamily="34" charset="0"/>
            </a:endParaRPr>
          </a:p>
          <a:p>
            <a:r>
              <a:rPr lang="de-DE" dirty="0">
                <a:latin typeface="+mj-lt"/>
                <a:cs typeface="Calibri" pitchFamily="34" charset="0"/>
              </a:rPr>
              <a:t>Frank.ehspanner@igs-guxhagen.de</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feld 1"/>
          <p:cNvSpPr txBox="1"/>
          <p:nvPr/>
        </p:nvSpPr>
        <p:spPr>
          <a:xfrm>
            <a:off x="923216" y="491944"/>
            <a:ext cx="10345567" cy="646331"/>
          </a:xfrm>
          <a:prstGeom prst="rect">
            <a:avLst/>
          </a:prstGeom>
          <a:noFill/>
        </p:spPr>
        <p:txBody>
          <a:bodyPr wrap="square" rtlCol="0">
            <a:spAutoFit/>
          </a:bodyPr>
          <a:lstStyle/>
          <a:p>
            <a:pPr algn="ctr"/>
            <a:r>
              <a:rPr lang="de-DE" sz="3600" b="1" u="sng" dirty="0">
                <a:latin typeface="+mj-lt"/>
                <a:cs typeface="Calibri" panose="020F0502020204030204" pitchFamily="34" charset="0"/>
              </a:rPr>
              <a:t>6. Digitales Gestalten</a:t>
            </a:r>
          </a:p>
        </p:txBody>
      </p:sp>
      <p:sp>
        <p:nvSpPr>
          <p:cNvPr id="3" name="Rechteck 2"/>
          <p:cNvSpPr/>
          <p:nvPr/>
        </p:nvSpPr>
        <p:spPr>
          <a:xfrm>
            <a:off x="327547" y="1697814"/>
            <a:ext cx="11427725" cy="900246"/>
          </a:xfrm>
          <a:prstGeom prst="rect">
            <a:avLst/>
          </a:prstGeom>
        </p:spPr>
        <p:txBody>
          <a:bodyPr wrap="square">
            <a:spAutoFit/>
          </a:bodyPr>
          <a:lstStyle/>
          <a:p>
            <a:endParaRPr lang="de-DE" dirty="0"/>
          </a:p>
          <a:p>
            <a:r>
              <a:rPr lang="de-DE" sz="2400" dirty="0"/>
              <a:t> </a:t>
            </a:r>
          </a:p>
          <a:p>
            <a:endParaRPr lang="de-DE" sz="1050" dirty="0"/>
          </a:p>
        </p:txBody>
      </p:sp>
      <p:sp>
        <p:nvSpPr>
          <p:cNvPr id="4" name="Textfeld 3">
            <a:extLst>
              <a:ext uri="{FF2B5EF4-FFF2-40B4-BE49-F238E27FC236}">
                <a16:creationId xmlns:a16="http://schemas.microsoft.com/office/drawing/2014/main" id="{D659B7AB-CBFB-4436-A575-1E5E06D543C7}"/>
              </a:ext>
            </a:extLst>
          </p:cNvPr>
          <p:cNvSpPr txBox="1"/>
          <p:nvPr/>
        </p:nvSpPr>
        <p:spPr>
          <a:xfrm>
            <a:off x="8005245" y="5442726"/>
            <a:ext cx="4136069" cy="92333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p:spPr>
        <p:txBody>
          <a:bodyPr wrap="none" rtlCol="0">
            <a:spAutoFit/>
          </a:bodyPr>
          <a:lstStyle/>
          <a:p>
            <a:r>
              <a:rPr lang="de-DE" b="1" dirty="0">
                <a:latin typeface="+mj-lt"/>
                <a:cs typeface="Calibri" pitchFamily="34" charset="0"/>
              </a:rPr>
              <a:t>Ansprechpartner:</a:t>
            </a:r>
          </a:p>
          <a:p>
            <a:r>
              <a:rPr lang="de-DE" dirty="0">
                <a:latin typeface="+mj-lt"/>
                <a:cs typeface="Calibri" pitchFamily="34" charset="0"/>
              </a:rPr>
              <a:t>Herr </a:t>
            </a:r>
            <a:r>
              <a:rPr lang="de-DE" dirty="0" err="1">
                <a:latin typeface="+mj-lt"/>
                <a:cs typeface="Calibri" pitchFamily="34" charset="0"/>
              </a:rPr>
              <a:t>Ehspanner</a:t>
            </a:r>
            <a:endParaRPr lang="de-DE" dirty="0">
              <a:latin typeface="+mj-lt"/>
              <a:cs typeface="Calibri" pitchFamily="34" charset="0"/>
            </a:endParaRPr>
          </a:p>
          <a:p>
            <a:r>
              <a:rPr lang="de-DE" dirty="0">
                <a:latin typeface="+mj-lt"/>
                <a:cs typeface="Calibri" pitchFamily="34" charset="0"/>
              </a:rPr>
              <a:t>Frank.ehspanner@igs-guxhagen.de</a:t>
            </a:r>
          </a:p>
        </p:txBody>
      </p:sp>
      <p:sp>
        <p:nvSpPr>
          <p:cNvPr id="6" name="Rectangle 2">
            <a:extLst>
              <a:ext uri="{FF2B5EF4-FFF2-40B4-BE49-F238E27FC236}">
                <a16:creationId xmlns:a16="http://schemas.microsoft.com/office/drawing/2014/main" id="{494C0BB7-7891-49FB-917F-DFE260C6E5EA}"/>
              </a:ext>
            </a:extLst>
          </p:cNvPr>
          <p:cNvSpPr>
            <a:spLocks noChangeArrowheads="1"/>
          </p:cNvSpPr>
          <p:nvPr/>
        </p:nvSpPr>
        <p:spPr bwMode="auto">
          <a:xfrm>
            <a:off x="436728" y="1409137"/>
            <a:ext cx="11640207" cy="39214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14264" tIns="158700" rIns="0" bIns="158700" numCol="1" anchor="ctr" anchorCtr="0" compatLnSpc="1">
            <a:prstTxWarp prst="textNoShape">
              <a:avLst/>
            </a:prstTxWarp>
            <a:spAutoFit/>
          </a:bodyPr>
          <a:lstStyle/>
          <a:p>
            <a:pPr marL="0" marR="0" lvl="0" indent="0" fontAlgn="base">
              <a:lnSpc>
                <a:spcPct val="100000"/>
              </a:lnSpc>
              <a:spcBef>
                <a:spcPct val="0"/>
              </a:spcBef>
              <a:spcAft>
                <a:spcPct val="0"/>
              </a:spcAft>
              <a:buClrTx/>
              <a:buSzTx/>
              <a:buFontTx/>
              <a:buNone/>
              <a:tabLst/>
            </a:pPr>
            <a:r>
              <a:rPr lang="de-DE" altLang="de-DE" u="sng" dirty="0"/>
              <a:t>Auswahl an geplanten Praxisthemen:</a:t>
            </a:r>
          </a:p>
          <a:p>
            <a:pPr marL="0" marR="0" lvl="0" indent="0" fontAlgn="base">
              <a:lnSpc>
                <a:spcPct val="100000"/>
              </a:lnSpc>
              <a:spcBef>
                <a:spcPct val="0"/>
              </a:spcBef>
              <a:spcAft>
                <a:spcPct val="0"/>
              </a:spcAft>
              <a:buClrTx/>
              <a:buSzTx/>
              <a:buFontTx/>
              <a:buNone/>
              <a:tabLst/>
            </a:pPr>
            <a:endParaRPr lang="de-DE" altLang="de-DE" u="sng" dirty="0"/>
          </a:p>
          <a:p>
            <a:pPr marL="285750" marR="0" lvl="0" indent="-285750" fontAlgn="base">
              <a:lnSpc>
                <a:spcPct val="100000"/>
              </a:lnSpc>
              <a:spcBef>
                <a:spcPct val="0"/>
              </a:spcBef>
              <a:spcAft>
                <a:spcPct val="0"/>
              </a:spcAft>
              <a:buClrTx/>
              <a:buSzTx/>
              <a:buFont typeface="Arial" panose="020B0604020202020204" pitchFamily="34" charset="0"/>
              <a:buChar char="•"/>
              <a:tabLst/>
            </a:pPr>
            <a:r>
              <a:rPr lang="de-DE" altLang="de-DE" dirty="0"/>
              <a:t>Animationen mit Keynote und Scratch erstellen</a:t>
            </a:r>
          </a:p>
          <a:p>
            <a:pPr marL="285750" marR="0" lvl="0" indent="-285750" fontAlgn="base">
              <a:lnSpc>
                <a:spcPct val="100000"/>
              </a:lnSpc>
              <a:spcBef>
                <a:spcPct val="0"/>
              </a:spcBef>
              <a:spcAft>
                <a:spcPct val="0"/>
              </a:spcAft>
              <a:buClrTx/>
              <a:buSzTx/>
              <a:buFont typeface="Arial" panose="020B0604020202020204" pitchFamily="34" charset="0"/>
              <a:buChar char="•"/>
              <a:tabLst/>
            </a:pPr>
            <a:r>
              <a:rPr lang="de-DE" altLang="de-DE" dirty="0"/>
              <a:t>Videoproduktion und -schnitt: Ein eigenes Erklärvideo drehen</a:t>
            </a:r>
          </a:p>
          <a:p>
            <a:pPr marL="285750" marR="0" lvl="0" indent="-285750" fontAlgn="base">
              <a:lnSpc>
                <a:spcPct val="100000"/>
              </a:lnSpc>
              <a:spcBef>
                <a:spcPct val="0"/>
              </a:spcBef>
              <a:spcAft>
                <a:spcPct val="0"/>
              </a:spcAft>
              <a:buClrTx/>
              <a:buSzTx/>
              <a:buFont typeface="Arial" panose="020B0604020202020204" pitchFamily="34" charset="0"/>
              <a:buChar char="•"/>
              <a:tabLst/>
            </a:pPr>
            <a:r>
              <a:rPr lang="de-DE" altLang="de-DE" dirty="0" err="1"/>
              <a:t>Stop</a:t>
            </a:r>
            <a:r>
              <a:rPr lang="de-DE" altLang="de-DE" dirty="0"/>
              <a:t> Motion Filme</a:t>
            </a:r>
          </a:p>
          <a:p>
            <a:pPr marL="285750" marR="0" lvl="0" indent="-285750" fontAlgn="base">
              <a:lnSpc>
                <a:spcPct val="100000"/>
              </a:lnSpc>
              <a:spcBef>
                <a:spcPct val="0"/>
              </a:spcBef>
              <a:spcAft>
                <a:spcPct val="0"/>
              </a:spcAft>
              <a:buClrTx/>
              <a:buSzTx/>
              <a:buFont typeface="Arial" panose="020B0604020202020204" pitchFamily="34" charset="0"/>
              <a:buChar char="•"/>
              <a:tabLst/>
            </a:pPr>
            <a:r>
              <a:rPr lang="de-DE" altLang="de-DE" dirty="0"/>
              <a:t>Erstellen eigener Videospiele mit Block-Programmiersprachen wie </a:t>
            </a:r>
            <a:r>
              <a:rPr lang="de-DE" altLang="de-DE" dirty="0" err="1"/>
              <a:t>MakeCode</a:t>
            </a:r>
            <a:r>
              <a:rPr lang="de-DE" altLang="de-DE" dirty="0"/>
              <a:t> oder </a:t>
            </a:r>
            <a:r>
              <a:rPr lang="de-DE" altLang="de-DE" dirty="0" err="1"/>
              <a:t>Hopscotch</a:t>
            </a:r>
            <a:endParaRPr lang="de-DE" altLang="de-DE" dirty="0"/>
          </a:p>
          <a:p>
            <a:pPr marL="285750" marR="0" lvl="0" indent="-285750" fontAlgn="base">
              <a:lnSpc>
                <a:spcPct val="100000"/>
              </a:lnSpc>
              <a:spcBef>
                <a:spcPct val="0"/>
              </a:spcBef>
              <a:spcAft>
                <a:spcPct val="0"/>
              </a:spcAft>
              <a:buClrTx/>
              <a:buSzTx/>
              <a:buFont typeface="Arial" panose="020B0604020202020204" pitchFamily="34" charset="0"/>
              <a:buChar char="•"/>
              <a:tabLst/>
            </a:pPr>
            <a:r>
              <a:rPr lang="de-DE" altLang="de-DE" dirty="0"/>
              <a:t>Textformatierung: Erstellen einer eigenen Broschüre</a:t>
            </a:r>
          </a:p>
          <a:p>
            <a:pPr marL="285750" marR="0" lvl="0" indent="-285750" fontAlgn="base">
              <a:lnSpc>
                <a:spcPct val="100000"/>
              </a:lnSpc>
              <a:spcBef>
                <a:spcPct val="0"/>
              </a:spcBef>
              <a:spcAft>
                <a:spcPct val="0"/>
              </a:spcAft>
              <a:buClrTx/>
              <a:buSzTx/>
              <a:buFont typeface="Arial" panose="020B0604020202020204" pitchFamily="34" charset="0"/>
              <a:buChar char="•"/>
              <a:tabLst/>
            </a:pPr>
            <a:r>
              <a:rPr lang="de-DE" altLang="de-DE" dirty="0"/>
              <a:t>Ein eigenes Hörspiel vertonen</a:t>
            </a:r>
          </a:p>
          <a:p>
            <a:pPr marL="285750" marR="0" lvl="0" indent="-285750" fontAlgn="base">
              <a:lnSpc>
                <a:spcPct val="100000"/>
              </a:lnSpc>
              <a:spcBef>
                <a:spcPct val="0"/>
              </a:spcBef>
              <a:spcAft>
                <a:spcPct val="0"/>
              </a:spcAft>
              <a:buClrTx/>
              <a:buSzTx/>
              <a:buFont typeface="Arial" panose="020B0604020202020204" pitchFamily="34" charset="0"/>
              <a:buChar char="•"/>
              <a:tabLst/>
            </a:pPr>
            <a:r>
              <a:rPr lang="de-DE" altLang="de-DE" dirty="0"/>
              <a:t>Eine eigene Android-App entwickeln</a:t>
            </a:r>
          </a:p>
          <a:p>
            <a:pPr marL="285750" marR="0" lvl="0" indent="-285750" fontAlgn="base">
              <a:lnSpc>
                <a:spcPct val="100000"/>
              </a:lnSpc>
              <a:spcBef>
                <a:spcPct val="0"/>
              </a:spcBef>
              <a:spcAft>
                <a:spcPct val="0"/>
              </a:spcAft>
              <a:buClrTx/>
              <a:buSzTx/>
              <a:buFont typeface="Arial" panose="020B0604020202020204" pitchFamily="34" charset="0"/>
              <a:buChar char="•"/>
              <a:tabLst/>
            </a:pPr>
            <a:r>
              <a:rPr lang="de-DE" altLang="de-DE" dirty="0"/>
              <a:t>Visualisierungen von Daten mithilfe von Tabellenkalkulations-Programmen</a:t>
            </a:r>
          </a:p>
          <a:p>
            <a:pPr marL="285750" marR="0" lvl="0" indent="-285750" fontAlgn="base">
              <a:lnSpc>
                <a:spcPct val="100000"/>
              </a:lnSpc>
              <a:spcBef>
                <a:spcPct val="0"/>
              </a:spcBef>
              <a:spcAft>
                <a:spcPct val="0"/>
              </a:spcAft>
              <a:buClrTx/>
              <a:buSzTx/>
              <a:buFont typeface="Arial" panose="020B0604020202020204" pitchFamily="34" charset="0"/>
              <a:buChar char="•"/>
              <a:tabLst/>
            </a:pPr>
            <a:r>
              <a:rPr lang="de-DE" altLang="de-DE" dirty="0"/>
              <a:t>Ein eigenes Logo gestalten mit Vektorgrafiken</a:t>
            </a:r>
          </a:p>
          <a:p>
            <a:pPr marL="285750" marR="0" lvl="0" indent="-285750" fontAlgn="base">
              <a:lnSpc>
                <a:spcPct val="100000"/>
              </a:lnSpc>
              <a:spcBef>
                <a:spcPct val="0"/>
              </a:spcBef>
              <a:spcAft>
                <a:spcPct val="0"/>
              </a:spcAft>
              <a:buClrTx/>
              <a:buSzTx/>
              <a:buFont typeface="Arial" panose="020B0604020202020204" pitchFamily="34" charset="0"/>
              <a:buChar char="•"/>
              <a:tabLst/>
            </a:pPr>
            <a:r>
              <a:rPr lang="de-DE" altLang="de-DE" dirty="0"/>
              <a:t>3D-Druck</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9249986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feld 1"/>
          <p:cNvSpPr txBox="1"/>
          <p:nvPr/>
        </p:nvSpPr>
        <p:spPr>
          <a:xfrm>
            <a:off x="755702" y="672575"/>
            <a:ext cx="10345567" cy="646331"/>
          </a:xfrm>
          <a:prstGeom prst="rect">
            <a:avLst/>
          </a:prstGeom>
          <a:noFill/>
        </p:spPr>
        <p:txBody>
          <a:bodyPr wrap="square" rtlCol="0">
            <a:spAutoFit/>
          </a:bodyPr>
          <a:lstStyle/>
          <a:p>
            <a:pPr algn="ctr"/>
            <a:r>
              <a:rPr lang="de-DE" sz="3600" b="1" u="sng" dirty="0">
                <a:latin typeface="+mj-lt"/>
                <a:cs typeface="Calibri" panose="020F0502020204030204" pitchFamily="34" charset="0"/>
              </a:rPr>
              <a:t>7. Gesundheit &amp; Soziales</a:t>
            </a:r>
          </a:p>
        </p:txBody>
      </p:sp>
      <p:sp>
        <p:nvSpPr>
          <p:cNvPr id="5" name="Textfeld 4">
            <a:extLst>
              <a:ext uri="{FF2B5EF4-FFF2-40B4-BE49-F238E27FC236}">
                <a16:creationId xmlns:a16="http://schemas.microsoft.com/office/drawing/2014/main" id="{795CCC11-D014-4F81-98D8-99497C8C25D2}"/>
              </a:ext>
            </a:extLst>
          </p:cNvPr>
          <p:cNvSpPr txBox="1"/>
          <p:nvPr/>
        </p:nvSpPr>
        <p:spPr>
          <a:xfrm>
            <a:off x="7083411" y="5638749"/>
            <a:ext cx="3991798" cy="92333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p:spPr>
        <p:txBody>
          <a:bodyPr wrap="none" rtlCol="0">
            <a:spAutoFit/>
          </a:bodyPr>
          <a:lstStyle/>
          <a:p>
            <a:r>
              <a:rPr lang="de-DE" b="1" dirty="0">
                <a:latin typeface="+mj-lt"/>
                <a:cs typeface="Calibri" pitchFamily="34" charset="0"/>
              </a:rPr>
              <a:t>Ansprechpartnerin:</a:t>
            </a:r>
          </a:p>
          <a:p>
            <a:r>
              <a:rPr lang="de-DE" dirty="0">
                <a:latin typeface="+mj-lt"/>
                <a:cs typeface="Calibri" pitchFamily="34" charset="0"/>
              </a:rPr>
              <a:t>Frau Nigge</a:t>
            </a:r>
          </a:p>
          <a:p>
            <a:r>
              <a:rPr lang="de-DE" dirty="0">
                <a:latin typeface="+mj-lt"/>
                <a:cs typeface="Calibri" pitchFamily="34" charset="0"/>
              </a:rPr>
              <a:t>Johanna.nigge@igs-guxhagen.de</a:t>
            </a:r>
          </a:p>
        </p:txBody>
      </p:sp>
      <p:sp>
        <p:nvSpPr>
          <p:cNvPr id="3" name="Ellipse 2">
            <a:extLst>
              <a:ext uri="{FF2B5EF4-FFF2-40B4-BE49-F238E27FC236}">
                <a16:creationId xmlns:a16="http://schemas.microsoft.com/office/drawing/2014/main" id="{F367ED06-15F3-46E4-946D-AAC8E4958147}"/>
              </a:ext>
            </a:extLst>
          </p:cNvPr>
          <p:cNvSpPr/>
          <p:nvPr/>
        </p:nvSpPr>
        <p:spPr>
          <a:xfrm>
            <a:off x="4532586" y="2766849"/>
            <a:ext cx="2128345" cy="116664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Gesundheit &amp; Soziales</a:t>
            </a:r>
          </a:p>
        </p:txBody>
      </p:sp>
      <p:sp>
        <p:nvSpPr>
          <p:cNvPr id="6" name="Ellipse 5">
            <a:extLst>
              <a:ext uri="{FF2B5EF4-FFF2-40B4-BE49-F238E27FC236}">
                <a16:creationId xmlns:a16="http://schemas.microsoft.com/office/drawing/2014/main" id="{2490DD60-AF3E-4586-A6FB-CEB1F845712F}"/>
              </a:ext>
            </a:extLst>
          </p:cNvPr>
          <p:cNvSpPr/>
          <p:nvPr/>
        </p:nvSpPr>
        <p:spPr>
          <a:xfrm>
            <a:off x="2084952" y="2190825"/>
            <a:ext cx="2293883" cy="1037994"/>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Was ist Gesundheit?</a:t>
            </a:r>
          </a:p>
        </p:txBody>
      </p:sp>
      <p:sp>
        <p:nvSpPr>
          <p:cNvPr id="7" name="Ellipse 6">
            <a:extLst>
              <a:ext uri="{FF2B5EF4-FFF2-40B4-BE49-F238E27FC236}">
                <a16:creationId xmlns:a16="http://schemas.microsoft.com/office/drawing/2014/main" id="{083458CE-6FAD-4152-B4BF-A7A0EF18D622}"/>
              </a:ext>
            </a:extLst>
          </p:cNvPr>
          <p:cNvSpPr/>
          <p:nvPr/>
        </p:nvSpPr>
        <p:spPr>
          <a:xfrm>
            <a:off x="3360682" y="4805707"/>
            <a:ext cx="2735318" cy="1037994"/>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Nachhaltigkeit &amp; Verbraucher-bewusstsein</a:t>
            </a:r>
          </a:p>
        </p:txBody>
      </p:sp>
      <p:sp>
        <p:nvSpPr>
          <p:cNvPr id="8" name="Ellipse 7">
            <a:extLst>
              <a:ext uri="{FF2B5EF4-FFF2-40B4-BE49-F238E27FC236}">
                <a16:creationId xmlns:a16="http://schemas.microsoft.com/office/drawing/2014/main" id="{D3551911-19CB-41CC-BD77-436A548CA70D}"/>
              </a:ext>
            </a:extLst>
          </p:cNvPr>
          <p:cNvSpPr/>
          <p:nvPr/>
        </p:nvSpPr>
        <p:spPr>
          <a:xfrm>
            <a:off x="7020910" y="2317253"/>
            <a:ext cx="2919249" cy="1037994"/>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Zusammenleben &amp; Erziehung</a:t>
            </a:r>
          </a:p>
        </p:txBody>
      </p:sp>
      <p:sp>
        <p:nvSpPr>
          <p:cNvPr id="9" name="Textfeld 8">
            <a:extLst>
              <a:ext uri="{FF2B5EF4-FFF2-40B4-BE49-F238E27FC236}">
                <a16:creationId xmlns:a16="http://schemas.microsoft.com/office/drawing/2014/main" id="{930F0784-FDD5-4DD5-AA66-5E89CEAF9389}"/>
              </a:ext>
            </a:extLst>
          </p:cNvPr>
          <p:cNvSpPr txBox="1"/>
          <p:nvPr/>
        </p:nvSpPr>
        <p:spPr>
          <a:xfrm>
            <a:off x="755702" y="2211504"/>
            <a:ext cx="1069524" cy="307777"/>
          </a:xfrm>
          <a:prstGeom prst="rect">
            <a:avLst/>
          </a:prstGeom>
          <a:noFill/>
        </p:spPr>
        <p:txBody>
          <a:bodyPr wrap="none" rtlCol="0">
            <a:spAutoFit/>
          </a:bodyPr>
          <a:lstStyle/>
          <a:p>
            <a:r>
              <a:rPr lang="de-DE" sz="1400" dirty="0"/>
              <a:t>Ernährung</a:t>
            </a:r>
          </a:p>
        </p:txBody>
      </p:sp>
      <p:sp>
        <p:nvSpPr>
          <p:cNvPr id="10" name="Textfeld 9">
            <a:extLst>
              <a:ext uri="{FF2B5EF4-FFF2-40B4-BE49-F238E27FC236}">
                <a16:creationId xmlns:a16="http://schemas.microsoft.com/office/drawing/2014/main" id="{4E73276E-180F-48B8-B971-31C184B96768}"/>
              </a:ext>
            </a:extLst>
          </p:cNvPr>
          <p:cNvSpPr txBox="1"/>
          <p:nvPr/>
        </p:nvSpPr>
        <p:spPr>
          <a:xfrm>
            <a:off x="130568" y="1657505"/>
            <a:ext cx="1845377" cy="276999"/>
          </a:xfrm>
          <a:prstGeom prst="rect">
            <a:avLst/>
          </a:prstGeom>
          <a:noFill/>
        </p:spPr>
        <p:txBody>
          <a:bodyPr wrap="none" rtlCol="0">
            <a:spAutoFit/>
          </a:bodyPr>
          <a:lstStyle/>
          <a:p>
            <a:r>
              <a:rPr lang="de-DE" sz="1200" dirty="0"/>
              <a:t>Körperideale &amp; Diäten</a:t>
            </a:r>
          </a:p>
        </p:txBody>
      </p:sp>
      <p:sp>
        <p:nvSpPr>
          <p:cNvPr id="11" name="Textfeld 10">
            <a:extLst>
              <a:ext uri="{FF2B5EF4-FFF2-40B4-BE49-F238E27FC236}">
                <a16:creationId xmlns:a16="http://schemas.microsoft.com/office/drawing/2014/main" id="{6DEDEA68-4C02-4514-B8AE-3CD9C2A88539}"/>
              </a:ext>
            </a:extLst>
          </p:cNvPr>
          <p:cNvSpPr txBox="1"/>
          <p:nvPr/>
        </p:nvSpPr>
        <p:spPr>
          <a:xfrm>
            <a:off x="362608" y="2827102"/>
            <a:ext cx="1223412" cy="276999"/>
          </a:xfrm>
          <a:prstGeom prst="rect">
            <a:avLst/>
          </a:prstGeom>
          <a:noFill/>
        </p:spPr>
        <p:txBody>
          <a:bodyPr wrap="none" rtlCol="0">
            <a:spAutoFit/>
          </a:bodyPr>
          <a:lstStyle/>
          <a:p>
            <a:r>
              <a:rPr lang="de-DE" sz="1200" dirty="0"/>
              <a:t>Pausensnacks</a:t>
            </a:r>
          </a:p>
        </p:txBody>
      </p:sp>
      <p:sp>
        <p:nvSpPr>
          <p:cNvPr id="12" name="Textfeld 11">
            <a:extLst>
              <a:ext uri="{FF2B5EF4-FFF2-40B4-BE49-F238E27FC236}">
                <a16:creationId xmlns:a16="http://schemas.microsoft.com/office/drawing/2014/main" id="{46518261-B55F-41FC-99A4-82DBF293976B}"/>
              </a:ext>
            </a:extLst>
          </p:cNvPr>
          <p:cNvSpPr txBox="1"/>
          <p:nvPr/>
        </p:nvSpPr>
        <p:spPr>
          <a:xfrm>
            <a:off x="3250000" y="1735100"/>
            <a:ext cx="1128835" cy="307777"/>
          </a:xfrm>
          <a:prstGeom prst="rect">
            <a:avLst/>
          </a:prstGeom>
          <a:noFill/>
        </p:spPr>
        <p:txBody>
          <a:bodyPr wrap="none" rtlCol="0">
            <a:spAutoFit/>
          </a:bodyPr>
          <a:lstStyle/>
          <a:p>
            <a:r>
              <a:rPr lang="de-DE" sz="1400" dirty="0"/>
              <a:t>Bewegung</a:t>
            </a:r>
          </a:p>
        </p:txBody>
      </p:sp>
      <p:sp>
        <p:nvSpPr>
          <p:cNvPr id="13" name="Textfeld 12">
            <a:extLst>
              <a:ext uri="{FF2B5EF4-FFF2-40B4-BE49-F238E27FC236}">
                <a16:creationId xmlns:a16="http://schemas.microsoft.com/office/drawing/2014/main" id="{AC354BBF-8194-4E24-A0A5-B4540BD94C4C}"/>
              </a:ext>
            </a:extLst>
          </p:cNvPr>
          <p:cNvSpPr txBox="1"/>
          <p:nvPr/>
        </p:nvSpPr>
        <p:spPr>
          <a:xfrm>
            <a:off x="2964799" y="1314535"/>
            <a:ext cx="2326278" cy="276999"/>
          </a:xfrm>
          <a:prstGeom prst="rect">
            <a:avLst/>
          </a:prstGeom>
          <a:noFill/>
        </p:spPr>
        <p:txBody>
          <a:bodyPr wrap="none" rtlCol="0">
            <a:spAutoFit/>
          </a:bodyPr>
          <a:lstStyle/>
          <a:p>
            <a:r>
              <a:rPr lang="de-DE" sz="1200" dirty="0"/>
              <a:t>Gesundheitskaufmann/ -frau</a:t>
            </a:r>
          </a:p>
        </p:txBody>
      </p:sp>
      <p:sp>
        <p:nvSpPr>
          <p:cNvPr id="14" name="Textfeld 13">
            <a:extLst>
              <a:ext uri="{FF2B5EF4-FFF2-40B4-BE49-F238E27FC236}">
                <a16:creationId xmlns:a16="http://schemas.microsoft.com/office/drawing/2014/main" id="{28C04050-CA03-4B76-951B-5D2E2EB2B78F}"/>
              </a:ext>
            </a:extLst>
          </p:cNvPr>
          <p:cNvSpPr txBox="1"/>
          <p:nvPr/>
        </p:nvSpPr>
        <p:spPr>
          <a:xfrm>
            <a:off x="4728341" y="1839906"/>
            <a:ext cx="1364476" cy="276999"/>
          </a:xfrm>
          <a:prstGeom prst="rect">
            <a:avLst/>
          </a:prstGeom>
          <a:noFill/>
        </p:spPr>
        <p:txBody>
          <a:bodyPr wrap="none" rtlCol="0">
            <a:spAutoFit/>
          </a:bodyPr>
          <a:lstStyle/>
          <a:p>
            <a:r>
              <a:rPr lang="de-DE" sz="1200" dirty="0"/>
              <a:t>bewegte Pause</a:t>
            </a:r>
          </a:p>
        </p:txBody>
      </p:sp>
      <p:sp>
        <p:nvSpPr>
          <p:cNvPr id="15" name="Textfeld 14">
            <a:extLst>
              <a:ext uri="{FF2B5EF4-FFF2-40B4-BE49-F238E27FC236}">
                <a16:creationId xmlns:a16="http://schemas.microsoft.com/office/drawing/2014/main" id="{338EDE98-A212-463E-8127-07168C1CD85A}"/>
              </a:ext>
            </a:extLst>
          </p:cNvPr>
          <p:cNvSpPr txBox="1"/>
          <p:nvPr/>
        </p:nvSpPr>
        <p:spPr>
          <a:xfrm>
            <a:off x="8064063" y="1382906"/>
            <a:ext cx="1364476" cy="738664"/>
          </a:xfrm>
          <a:prstGeom prst="rect">
            <a:avLst/>
          </a:prstGeom>
          <a:noFill/>
        </p:spPr>
        <p:txBody>
          <a:bodyPr wrap="square" rtlCol="0">
            <a:spAutoFit/>
          </a:bodyPr>
          <a:lstStyle/>
          <a:p>
            <a:r>
              <a:rPr lang="de-DE" sz="1400" dirty="0"/>
              <a:t>Soziale Einrichtungen besuchen</a:t>
            </a:r>
          </a:p>
        </p:txBody>
      </p:sp>
      <p:sp>
        <p:nvSpPr>
          <p:cNvPr id="17" name="Textfeld 16">
            <a:extLst>
              <a:ext uri="{FF2B5EF4-FFF2-40B4-BE49-F238E27FC236}">
                <a16:creationId xmlns:a16="http://schemas.microsoft.com/office/drawing/2014/main" id="{AC8D194A-BFD4-4123-9EA5-66EA61814473}"/>
              </a:ext>
            </a:extLst>
          </p:cNvPr>
          <p:cNvSpPr txBox="1"/>
          <p:nvPr/>
        </p:nvSpPr>
        <p:spPr>
          <a:xfrm>
            <a:off x="8064063" y="3780373"/>
            <a:ext cx="1591454" cy="738664"/>
          </a:xfrm>
          <a:prstGeom prst="rect">
            <a:avLst/>
          </a:prstGeom>
          <a:noFill/>
        </p:spPr>
        <p:txBody>
          <a:bodyPr wrap="square" rtlCol="0">
            <a:spAutoFit/>
          </a:bodyPr>
          <a:lstStyle/>
          <a:p>
            <a:r>
              <a:rPr lang="de-DE" sz="1400" dirty="0"/>
              <a:t>Erziehung &amp; Entwicklung im Kleinkindalter</a:t>
            </a:r>
          </a:p>
        </p:txBody>
      </p:sp>
      <p:sp>
        <p:nvSpPr>
          <p:cNvPr id="18" name="Textfeld 17">
            <a:extLst>
              <a:ext uri="{FF2B5EF4-FFF2-40B4-BE49-F238E27FC236}">
                <a16:creationId xmlns:a16="http://schemas.microsoft.com/office/drawing/2014/main" id="{CA6A004D-4817-4D56-9B93-4E2B5CE7C6D9}"/>
              </a:ext>
            </a:extLst>
          </p:cNvPr>
          <p:cNvSpPr txBox="1"/>
          <p:nvPr/>
        </p:nvSpPr>
        <p:spPr>
          <a:xfrm>
            <a:off x="9976982" y="3228819"/>
            <a:ext cx="1886569" cy="523220"/>
          </a:xfrm>
          <a:prstGeom prst="rect">
            <a:avLst/>
          </a:prstGeom>
          <a:noFill/>
        </p:spPr>
        <p:txBody>
          <a:bodyPr wrap="square" rtlCol="0">
            <a:spAutoFit/>
          </a:bodyPr>
          <a:lstStyle/>
          <a:p>
            <a:r>
              <a:rPr lang="de-DE" sz="1400" dirty="0"/>
              <a:t>1. Hilfe-Schein/ </a:t>
            </a:r>
            <a:r>
              <a:rPr lang="de-DE" sz="1400" dirty="0" err="1"/>
              <a:t>Babysitterschein</a:t>
            </a:r>
            <a:endParaRPr lang="de-DE" sz="1400" dirty="0"/>
          </a:p>
        </p:txBody>
      </p:sp>
      <p:sp>
        <p:nvSpPr>
          <p:cNvPr id="19" name="Textfeld 18">
            <a:extLst>
              <a:ext uri="{FF2B5EF4-FFF2-40B4-BE49-F238E27FC236}">
                <a16:creationId xmlns:a16="http://schemas.microsoft.com/office/drawing/2014/main" id="{1D958DEA-E5A3-4F28-92AD-71CCEDDD1424}"/>
              </a:ext>
            </a:extLst>
          </p:cNvPr>
          <p:cNvSpPr txBox="1"/>
          <p:nvPr/>
        </p:nvSpPr>
        <p:spPr>
          <a:xfrm>
            <a:off x="9721224" y="1897738"/>
            <a:ext cx="1199042" cy="276999"/>
          </a:xfrm>
          <a:prstGeom prst="rect">
            <a:avLst/>
          </a:prstGeom>
          <a:noFill/>
        </p:spPr>
        <p:txBody>
          <a:bodyPr wrap="square" rtlCol="0">
            <a:spAutoFit/>
          </a:bodyPr>
          <a:lstStyle/>
          <a:p>
            <a:r>
              <a:rPr lang="de-DE" sz="1200" dirty="0"/>
              <a:t>Pflegeberufe</a:t>
            </a:r>
          </a:p>
        </p:txBody>
      </p:sp>
      <p:sp>
        <p:nvSpPr>
          <p:cNvPr id="20" name="Textfeld 19">
            <a:extLst>
              <a:ext uri="{FF2B5EF4-FFF2-40B4-BE49-F238E27FC236}">
                <a16:creationId xmlns:a16="http://schemas.microsoft.com/office/drawing/2014/main" id="{5DAB3FCB-F2E1-4A95-B135-EE9066256D4D}"/>
              </a:ext>
            </a:extLst>
          </p:cNvPr>
          <p:cNvSpPr txBox="1"/>
          <p:nvPr/>
        </p:nvSpPr>
        <p:spPr>
          <a:xfrm>
            <a:off x="974314" y="4150262"/>
            <a:ext cx="1069752" cy="461665"/>
          </a:xfrm>
          <a:prstGeom prst="rect">
            <a:avLst/>
          </a:prstGeom>
          <a:noFill/>
        </p:spPr>
        <p:txBody>
          <a:bodyPr wrap="square" rtlCol="0">
            <a:spAutoFit/>
          </a:bodyPr>
          <a:lstStyle/>
          <a:p>
            <a:r>
              <a:rPr lang="de-DE" sz="1200" dirty="0"/>
              <a:t>psychische Krankheiten</a:t>
            </a:r>
          </a:p>
        </p:txBody>
      </p:sp>
      <p:sp>
        <p:nvSpPr>
          <p:cNvPr id="21" name="Textfeld 20">
            <a:extLst>
              <a:ext uri="{FF2B5EF4-FFF2-40B4-BE49-F238E27FC236}">
                <a16:creationId xmlns:a16="http://schemas.microsoft.com/office/drawing/2014/main" id="{EB23F994-31F3-4019-93C2-08E2FBACE078}"/>
              </a:ext>
            </a:extLst>
          </p:cNvPr>
          <p:cNvSpPr txBox="1"/>
          <p:nvPr/>
        </p:nvSpPr>
        <p:spPr>
          <a:xfrm>
            <a:off x="109316" y="3656498"/>
            <a:ext cx="1292772" cy="276999"/>
          </a:xfrm>
          <a:prstGeom prst="rect">
            <a:avLst/>
          </a:prstGeom>
          <a:noFill/>
        </p:spPr>
        <p:txBody>
          <a:bodyPr wrap="square" rtlCol="0">
            <a:spAutoFit/>
          </a:bodyPr>
          <a:lstStyle/>
          <a:p>
            <a:r>
              <a:rPr lang="de-DE" sz="1200" dirty="0"/>
              <a:t>Wohlbefinden</a:t>
            </a:r>
          </a:p>
        </p:txBody>
      </p:sp>
      <p:sp>
        <p:nvSpPr>
          <p:cNvPr id="22" name="Textfeld 21">
            <a:extLst>
              <a:ext uri="{FF2B5EF4-FFF2-40B4-BE49-F238E27FC236}">
                <a16:creationId xmlns:a16="http://schemas.microsoft.com/office/drawing/2014/main" id="{831DB9EB-81AA-4F34-A35F-827E88768A6E}"/>
              </a:ext>
            </a:extLst>
          </p:cNvPr>
          <p:cNvSpPr txBox="1"/>
          <p:nvPr/>
        </p:nvSpPr>
        <p:spPr>
          <a:xfrm>
            <a:off x="1438566" y="3473293"/>
            <a:ext cx="1292772" cy="307777"/>
          </a:xfrm>
          <a:prstGeom prst="rect">
            <a:avLst/>
          </a:prstGeom>
          <a:noFill/>
        </p:spPr>
        <p:txBody>
          <a:bodyPr wrap="square" rtlCol="0">
            <a:spAutoFit/>
          </a:bodyPr>
          <a:lstStyle/>
          <a:p>
            <a:r>
              <a:rPr lang="de-DE" sz="1400" dirty="0"/>
              <a:t>Prävention</a:t>
            </a:r>
            <a:endParaRPr lang="de-DE" sz="1200" dirty="0"/>
          </a:p>
        </p:txBody>
      </p:sp>
      <p:sp>
        <p:nvSpPr>
          <p:cNvPr id="23" name="Textfeld 22">
            <a:extLst>
              <a:ext uri="{FF2B5EF4-FFF2-40B4-BE49-F238E27FC236}">
                <a16:creationId xmlns:a16="http://schemas.microsoft.com/office/drawing/2014/main" id="{B123B606-622D-4453-8646-DC5208DE5ECD}"/>
              </a:ext>
            </a:extLst>
          </p:cNvPr>
          <p:cNvSpPr txBox="1"/>
          <p:nvPr/>
        </p:nvSpPr>
        <p:spPr>
          <a:xfrm>
            <a:off x="2529527" y="3943236"/>
            <a:ext cx="1292772" cy="276999"/>
          </a:xfrm>
          <a:prstGeom prst="rect">
            <a:avLst/>
          </a:prstGeom>
          <a:noFill/>
        </p:spPr>
        <p:txBody>
          <a:bodyPr wrap="square" rtlCol="0">
            <a:spAutoFit/>
          </a:bodyPr>
          <a:lstStyle/>
          <a:p>
            <a:r>
              <a:rPr lang="de-DE" sz="1200" dirty="0"/>
              <a:t>Arbeitsschutz</a:t>
            </a:r>
          </a:p>
        </p:txBody>
      </p:sp>
      <p:sp>
        <p:nvSpPr>
          <p:cNvPr id="24" name="Textfeld 23">
            <a:extLst>
              <a:ext uri="{FF2B5EF4-FFF2-40B4-BE49-F238E27FC236}">
                <a16:creationId xmlns:a16="http://schemas.microsoft.com/office/drawing/2014/main" id="{793AC54F-F308-48C9-A5CF-C10378961D5D}"/>
              </a:ext>
            </a:extLst>
          </p:cNvPr>
          <p:cNvSpPr txBox="1"/>
          <p:nvPr/>
        </p:nvSpPr>
        <p:spPr>
          <a:xfrm>
            <a:off x="4532586" y="6167119"/>
            <a:ext cx="1292772" cy="461665"/>
          </a:xfrm>
          <a:prstGeom prst="rect">
            <a:avLst/>
          </a:prstGeom>
          <a:noFill/>
        </p:spPr>
        <p:txBody>
          <a:bodyPr wrap="square" rtlCol="0">
            <a:spAutoFit/>
          </a:bodyPr>
          <a:lstStyle/>
          <a:p>
            <a:r>
              <a:rPr lang="de-DE" sz="1200" dirty="0"/>
              <a:t>Konsumgüter, </a:t>
            </a:r>
            <a:r>
              <a:rPr lang="de-DE" sz="1200" dirty="0" err="1"/>
              <a:t>Fairtraide</a:t>
            </a:r>
            <a:r>
              <a:rPr lang="de-DE" sz="1200" dirty="0"/>
              <a:t>…</a:t>
            </a:r>
          </a:p>
        </p:txBody>
      </p:sp>
      <p:sp>
        <p:nvSpPr>
          <p:cNvPr id="25" name="Textfeld 24">
            <a:extLst>
              <a:ext uri="{FF2B5EF4-FFF2-40B4-BE49-F238E27FC236}">
                <a16:creationId xmlns:a16="http://schemas.microsoft.com/office/drawing/2014/main" id="{2AF15651-DFF6-49AC-81B5-282429627E30}"/>
              </a:ext>
            </a:extLst>
          </p:cNvPr>
          <p:cNvSpPr txBox="1"/>
          <p:nvPr/>
        </p:nvSpPr>
        <p:spPr>
          <a:xfrm>
            <a:off x="2396080" y="5946156"/>
            <a:ext cx="1292772" cy="461665"/>
          </a:xfrm>
          <a:prstGeom prst="rect">
            <a:avLst/>
          </a:prstGeom>
          <a:noFill/>
        </p:spPr>
        <p:txBody>
          <a:bodyPr wrap="square" rtlCol="0">
            <a:spAutoFit/>
          </a:bodyPr>
          <a:lstStyle/>
          <a:p>
            <a:r>
              <a:rPr lang="de-DE" sz="1200" dirty="0"/>
              <a:t>Ökologischer Fußabdruck</a:t>
            </a:r>
          </a:p>
        </p:txBody>
      </p:sp>
      <p:sp>
        <p:nvSpPr>
          <p:cNvPr id="26" name="Textfeld 25">
            <a:extLst>
              <a:ext uri="{FF2B5EF4-FFF2-40B4-BE49-F238E27FC236}">
                <a16:creationId xmlns:a16="http://schemas.microsoft.com/office/drawing/2014/main" id="{1A75BF4C-9F16-41DC-A187-3528752775E0}"/>
              </a:ext>
            </a:extLst>
          </p:cNvPr>
          <p:cNvSpPr txBox="1"/>
          <p:nvPr/>
        </p:nvSpPr>
        <p:spPr>
          <a:xfrm>
            <a:off x="9340638" y="1223797"/>
            <a:ext cx="1199042" cy="276999"/>
          </a:xfrm>
          <a:prstGeom prst="rect">
            <a:avLst/>
          </a:prstGeom>
          <a:noFill/>
        </p:spPr>
        <p:txBody>
          <a:bodyPr wrap="square" rtlCol="0">
            <a:spAutoFit/>
          </a:bodyPr>
          <a:lstStyle/>
          <a:p>
            <a:r>
              <a:rPr lang="de-DE" sz="1200" dirty="0"/>
              <a:t>Kindergarten</a:t>
            </a:r>
          </a:p>
        </p:txBody>
      </p:sp>
      <p:cxnSp>
        <p:nvCxnSpPr>
          <p:cNvPr id="28" name="Gerader Verbinder 27">
            <a:extLst>
              <a:ext uri="{FF2B5EF4-FFF2-40B4-BE49-F238E27FC236}">
                <a16:creationId xmlns:a16="http://schemas.microsoft.com/office/drawing/2014/main" id="{98CF7C91-5D1D-496F-91CD-2F90B0CE1C2A}"/>
              </a:ext>
            </a:extLst>
          </p:cNvPr>
          <p:cNvCxnSpPr>
            <a:cxnSpLocks/>
            <a:endCxn id="9" idx="3"/>
          </p:cNvCxnSpPr>
          <p:nvPr/>
        </p:nvCxnSpPr>
        <p:spPr>
          <a:xfrm flipH="1" flipV="1">
            <a:off x="1825226" y="2365393"/>
            <a:ext cx="359980" cy="153888"/>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Gerader Verbinder 36">
            <a:extLst>
              <a:ext uri="{FF2B5EF4-FFF2-40B4-BE49-F238E27FC236}">
                <a16:creationId xmlns:a16="http://schemas.microsoft.com/office/drawing/2014/main" id="{695D07CE-79B5-4C54-AB2B-EA89ACA3C9F8}"/>
              </a:ext>
            </a:extLst>
          </p:cNvPr>
          <p:cNvCxnSpPr>
            <a:cxnSpLocks/>
            <a:stCxn id="9" idx="0"/>
            <a:endCxn id="10" idx="2"/>
          </p:cNvCxnSpPr>
          <p:nvPr/>
        </p:nvCxnSpPr>
        <p:spPr>
          <a:xfrm flipH="1" flipV="1">
            <a:off x="1053257" y="1934504"/>
            <a:ext cx="237207" cy="277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Gerader Verbinder 38">
            <a:extLst>
              <a:ext uri="{FF2B5EF4-FFF2-40B4-BE49-F238E27FC236}">
                <a16:creationId xmlns:a16="http://schemas.microsoft.com/office/drawing/2014/main" id="{BD8E654D-89D5-4DFF-9D2C-F21D20C09457}"/>
              </a:ext>
            </a:extLst>
          </p:cNvPr>
          <p:cNvCxnSpPr>
            <a:cxnSpLocks/>
            <a:stCxn id="14" idx="1"/>
            <a:endCxn id="12" idx="3"/>
          </p:cNvCxnSpPr>
          <p:nvPr/>
        </p:nvCxnSpPr>
        <p:spPr>
          <a:xfrm flipH="1" flipV="1">
            <a:off x="4378835" y="1888989"/>
            <a:ext cx="349506" cy="89417"/>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Gerader Verbinder 39">
            <a:extLst>
              <a:ext uri="{FF2B5EF4-FFF2-40B4-BE49-F238E27FC236}">
                <a16:creationId xmlns:a16="http://schemas.microsoft.com/office/drawing/2014/main" id="{D10F6873-B8AA-41E9-AD62-CB1D24591436}"/>
              </a:ext>
            </a:extLst>
          </p:cNvPr>
          <p:cNvCxnSpPr>
            <a:cxnSpLocks/>
          </p:cNvCxnSpPr>
          <p:nvPr/>
        </p:nvCxnSpPr>
        <p:spPr>
          <a:xfrm flipH="1">
            <a:off x="3688852" y="1591534"/>
            <a:ext cx="64372" cy="161925"/>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Gerader Verbinder 40">
            <a:extLst>
              <a:ext uri="{FF2B5EF4-FFF2-40B4-BE49-F238E27FC236}">
                <a16:creationId xmlns:a16="http://schemas.microsoft.com/office/drawing/2014/main" id="{7B06F654-7EA4-4E9C-A1EE-2F7F911B5CE9}"/>
              </a:ext>
            </a:extLst>
          </p:cNvPr>
          <p:cNvCxnSpPr>
            <a:cxnSpLocks/>
          </p:cNvCxnSpPr>
          <p:nvPr/>
        </p:nvCxnSpPr>
        <p:spPr>
          <a:xfrm flipV="1">
            <a:off x="3521004" y="2042877"/>
            <a:ext cx="96196" cy="180474"/>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Gerader Verbinder 41">
            <a:extLst>
              <a:ext uri="{FF2B5EF4-FFF2-40B4-BE49-F238E27FC236}">
                <a16:creationId xmlns:a16="http://schemas.microsoft.com/office/drawing/2014/main" id="{A1AF79C1-F6BB-41B4-96B2-0FBDEBAC0BFD}"/>
              </a:ext>
            </a:extLst>
          </p:cNvPr>
          <p:cNvCxnSpPr>
            <a:cxnSpLocks/>
            <a:stCxn id="11" idx="0"/>
          </p:cNvCxnSpPr>
          <p:nvPr/>
        </p:nvCxnSpPr>
        <p:spPr>
          <a:xfrm flipV="1">
            <a:off x="974314" y="2508788"/>
            <a:ext cx="190568" cy="318314"/>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Gerader Verbinder 48">
            <a:extLst>
              <a:ext uri="{FF2B5EF4-FFF2-40B4-BE49-F238E27FC236}">
                <a16:creationId xmlns:a16="http://schemas.microsoft.com/office/drawing/2014/main" id="{0F5471FA-9475-40C7-9E39-A40074C39E3D}"/>
              </a:ext>
            </a:extLst>
          </p:cNvPr>
          <p:cNvCxnSpPr>
            <a:cxnSpLocks/>
          </p:cNvCxnSpPr>
          <p:nvPr/>
        </p:nvCxnSpPr>
        <p:spPr>
          <a:xfrm flipV="1">
            <a:off x="4984376" y="3933497"/>
            <a:ext cx="377878" cy="872210"/>
          </a:xfrm>
          <a:prstGeom prst="line">
            <a:avLst/>
          </a:prstGeom>
        </p:spPr>
        <p:style>
          <a:lnRef idx="1">
            <a:schemeClr val="accent1"/>
          </a:lnRef>
          <a:fillRef idx="0">
            <a:schemeClr val="accent1"/>
          </a:fillRef>
          <a:effectRef idx="0">
            <a:schemeClr val="accent1"/>
          </a:effectRef>
          <a:fontRef idx="minor">
            <a:schemeClr val="tx1"/>
          </a:fontRef>
        </p:style>
      </p:cxnSp>
      <p:cxnSp>
        <p:nvCxnSpPr>
          <p:cNvPr id="50" name="Gerader Verbinder 49">
            <a:extLst>
              <a:ext uri="{FF2B5EF4-FFF2-40B4-BE49-F238E27FC236}">
                <a16:creationId xmlns:a16="http://schemas.microsoft.com/office/drawing/2014/main" id="{141C7FC5-AD7F-4110-842B-4904461F81DF}"/>
              </a:ext>
            </a:extLst>
          </p:cNvPr>
          <p:cNvCxnSpPr>
            <a:cxnSpLocks/>
          </p:cNvCxnSpPr>
          <p:nvPr/>
        </p:nvCxnSpPr>
        <p:spPr>
          <a:xfrm flipH="1">
            <a:off x="1243087" y="3647871"/>
            <a:ext cx="220388" cy="84404"/>
          </a:xfrm>
          <a:prstGeom prst="line">
            <a:avLst/>
          </a:prstGeom>
        </p:spPr>
        <p:style>
          <a:lnRef idx="1">
            <a:schemeClr val="accent1"/>
          </a:lnRef>
          <a:fillRef idx="0">
            <a:schemeClr val="accent1"/>
          </a:fillRef>
          <a:effectRef idx="0">
            <a:schemeClr val="accent1"/>
          </a:effectRef>
          <a:fontRef idx="minor">
            <a:schemeClr val="tx1"/>
          </a:fontRef>
        </p:style>
      </p:cxnSp>
      <p:cxnSp>
        <p:nvCxnSpPr>
          <p:cNvPr id="51" name="Gerader Verbinder 50">
            <a:extLst>
              <a:ext uri="{FF2B5EF4-FFF2-40B4-BE49-F238E27FC236}">
                <a16:creationId xmlns:a16="http://schemas.microsoft.com/office/drawing/2014/main" id="{A42A38E9-EAA6-42B2-9C4B-48A0F336750B}"/>
              </a:ext>
            </a:extLst>
          </p:cNvPr>
          <p:cNvCxnSpPr>
            <a:cxnSpLocks/>
            <a:stCxn id="20" idx="0"/>
          </p:cNvCxnSpPr>
          <p:nvPr/>
        </p:nvCxnSpPr>
        <p:spPr>
          <a:xfrm flipV="1">
            <a:off x="1509190" y="3764880"/>
            <a:ext cx="340911" cy="385382"/>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Gerader Verbinder 51">
            <a:extLst>
              <a:ext uri="{FF2B5EF4-FFF2-40B4-BE49-F238E27FC236}">
                <a16:creationId xmlns:a16="http://schemas.microsoft.com/office/drawing/2014/main" id="{05BB7C45-5861-4A68-AF8F-A93A1702D7C3}"/>
              </a:ext>
            </a:extLst>
          </p:cNvPr>
          <p:cNvCxnSpPr>
            <a:cxnSpLocks/>
          </p:cNvCxnSpPr>
          <p:nvPr/>
        </p:nvCxnSpPr>
        <p:spPr>
          <a:xfrm flipH="1" flipV="1">
            <a:off x="2451740" y="3758210"/>
            <a:ext cx="169485" cy="202270"/>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Gerader Verbinder 52">
            <a:extLst>
              <a:ext uri="{FF2B5EF4-FFF2-40B4-BE49-F238E27FC236}">
                <a16:creationId xmlns:a16="http://schemas.microsoft.com/office/drawing/2014/main" id="{56FD1544-0069-4F7C-8CF7-21198599B1EB}"/>
              </a:ext>
            </a:extLst>
          </p:cNvPr>
          <p:cNvCxnSpPr>
            <a:cxnSpLocks/>
          </p:cNvCxnSpPr>
          <p:nvPr/>
        </p:nvCxnSpPr>
        <p:spPr>
          <a:xfrm flipV="1">
            <a:off x="2124414" y="3212556"/>
            <a:ext cx="606924" cy="248656"/>
          </a:xfrm>
          <a:prstGeom prst="line">
            <a:avLst/>
          </a:prstGeom>
        </p:spPr>
        <p:style>
          <a:lnRef idx="1">
            <a:schemeClr val="accent1"/>
          </a:lnRef>
          <a:fillRef idx="0">
            <a:schemeClr val="accent1"/>
          </a:fillRef>
          <a:effectRef idx="0">
            <a:schemeClr val="accent1"/>
          </a:effectRef>
          <a:fontRef idx="minor">
            <a:schemeClr val="tx1"/>
          </a:fontRef>
        </p:style>
      </p:cxnSp>
      <p:cxnSp>
        <p:nvCxnSpPr>
          <p:cNvPr id="59" name="Gerader Verbinder 58">
            <a:extLst>
              <a:ext uri="{FF2B5EF4-FFF2-40B4-BE49-F238E27FC236}">
                <a16:creationId xmlns:a16="http://schemas.microsoft.com/office/drawing/2014/main" id="{B299D0DE-8F3C-491B-96A7-59B0E15535CB}"/>
              </a:ext>
            </a:extLst>
          </p:cNvPr>
          <p:cNvCxnSpPr>
            <a:cxnSpLocks/>
          </p:cNvCxnSpPr>
          <p:nvPr/>
        </p:nvCxnSpPr>
        <p:spPr>
          <a:xfrm flipH="1" flipV="1">
            <a:off x="8509095" y="3348467"/>
            <a:ext cx="63197" cy="403572"/>
          </a:xfrm>
          <a:prstGeom prst="line">
            <a:avLst/>
          </a:prstGeom>
        </p:spPr>
        <p:style>
          <a:lnRef idx="1">
            <a:schemeClr val="accent1"/>
          </a:lnRef>
          <a:fillRef idx="0">
            <a:schemeClr val="accent1"/>
          </a:fillRef>
          <a:effectRef idx="0">
            <a:schemeClr val="accent1"/>
          </a:effectRef>
          <a:fontRef idx="minor">
            <a:schemeClr val="tx1"/>
          </a:fontRef>
        </p:style>
      </p:cxnSp>
      <p:cxnSp>
        <p:nvCxnSpPr>
          <p:cNvPr id="60" name="Gerader Verbinder 59">
            <a:extLst>
              <a:ext uri="{FF2B5EF4-FFF2-40B4-BE49-F238E27FC236}">
                <a16:creationId xmlns:a16="http://schemas.microsoft.com/office/drawing/2014/main" id="{D452083A-E162-4C91-BF57-71B68A4F504C}"/>
              </a:ext>
            </a:extLst>
          </p:cNvPr>
          <p:cNvCxnSpPr>
            <a:cxnSpLocks/>
          </p:cNvCxnSpPr>
          <p:nvPr/>
        </p:nvCxnSpPr>
        <p:spPr>
          <a:xfrm flipH="1" flipV="1">
            <a:off x="4889717" y="5843701"/>
            <a:ext cx="94659" cy="333287"/>
          </a:xfrm>
          <a:prstGeom prst="line">
            <a:avLst/>
          </a:prstGeom>
        </p:spPr>
        <p:style>
          <a:lnRef idx="1">
            <a:schemeClr val="accent1"/>
          </a:lnRef>
          <a:fillRef idx="0">
            <a:schemeClr val="accent1"/>
          </a:fillRef>
          <a:effectRef idx="0">
            <a:schemeClr val="accent1"/>
          </a:effectRef>
          <a:fontRef idx="minor">
            <a:schemeClr val="tx1"/>
          </a:fontRef>
        </p:style>
      </p:cxnSp>
      <p:cxnSp>
        <p:nvCxnSpPr>
          <p:cNvPr id="61" name="Gerader Verbinder 60">
            <a:extLst>
              <a:ext uri="{FF2B5EF4-FFF2-40B4-BE49-F238E27FC236}">
                <a16:creationId xmlns:a16="http://schemas.microsoft.com/office/drawing/2014/main" id="{53620807-18E5-43E7-B5B6-3B87B33AF97C}"/>
              </a:ext>
            </a:extLst>
          </p:cNvPr>
          <p:cNvCxnSpPr>
            <a:cxnSpLocks/>
            <a:endCxn id="25" idx="0"/>
          </p:cNvCxnSpPr>
          <p:nvPr/>
        </p:nvCxnSpPr>
        <p:spPr>
          <a:xfrm flipH="1">
            <a:off x="3042466" y="5562026"/>
            <a:ext cx="444742" cy="384130"/>
          </a:xfrm>
          <a:prstGeom prst="line">
            <a:avLst/>
          </a:prstGeom>
        </p:spPr>
        <p:style>
          <a:lnRef idx="1">
            <a:schemeClr val="accent1"/>
          </a:lnRef>
          <a:fillRef idx="0">
            <a:schemeClr val="accent1"/>
          </a:fillRef>
          <a:effectRef idx="0">
            <a:schemeClr val="accent1"/>
          </a:effectRef>
          <a:fontRef idx="minor">
            <a:schemeClr val="tx1"/>
          </a:fontRef>
        </p:style>
      </p:cxnSp>
      <p:cxnSp>
        <p:nvCxnSpPr>
          <p:cNvPr id="62" name="Gerader Verbinder 61">
            <a:extLst>
              <a:ext uri="{FF2B5EF4-FFF2-40B4-BE49-F238E27FC236}">
                <a16:creationId xmlns:a16="http://schemas.microsoft.com/office/drawing/2014/main" id="{5E5AB8EC-34D4-4DB4-B797-ADA806EFA62A}"/>
              </a:ext>
            </a:extLst>
          </p:cNvPr>
          <p:cNvCxnSpPr>
            <a:cxnSpLocks/>
            <a:stCxn id="8" idx="2"/>
          </p:cNvCxnSpPr>
          <p:nvPr/>
        </p:nvCxnSpPr>
        <p:spPr>
          <a:xfrm flipH="1">
            <a:off x="6510466" y="2836250"/>
            <a:ext cx="510444" cy="178620"/>
          </a:xfrm>
          <a:prstGeom prst="line">
            <a:avLst/>
          </a:prstGeom>
        </p:spPr>
        <p:style>
          <a:lnRef idx="1">
            <a:schemeClr val="accent1"/>
          </a:lnRef>
          <a:fillRef idx="0">
            <a:schemeClr val="accent1"/>
          </a:fillRef>
          <a:effectRef idx="0">
            <a:schemeClr val="accent1"/>
          </a:effectRef>
          <a:fontRef idx="minor">
            <a:schemeClr val="tx1"/>
          </a:fontRef>
        </p:style>
      </p:cxnSp>
      <p:cxnSp>
        <p:nvCxnSpPr>
          <p:cNvPr id="63" name="Gerader Verbinder 62">
            <a:extLst>
              <a:ext uri="{FF2B5EF4-FFF2-40B4-BE49-F238E27FC236}">
                <a16:creationId xmlns:a16="http://schemas.microsoft.com/office/drawing/2014/main" id="{90C7E17D-5A50-4DD3-B8C8-0389A7B3A616}"/>
              </a:ext>
            </a:extLst>
          </p:cNvPr>
          <p:cNvCxnSpPr>
            <a:cxnSpLocks/>
          </p:cNvCxnSpPr>
          <p:nvPr/>
        </p:nvCxnSpPr>
        <p:spPr>
          <a:xfrm flipH="1" flipV="1">
            <a:off x="4337107" y="2914796"/>
            <a:ext cx="277260" cy="181802"/>
          </a:xfrm>
          <a:prstGeom prst="line">
            <a:avLst/>
          </a:prstGeom>
        </p:spPr>
        <p:style>
          <a:lnRef idx="1">
            <a:schemeClr val="accent1"/>
          </a:lnRef>
          <a:fillRef idx="0">
            <a:schemeClr val="accent1"/>
          </a:fillRef>
          <a:effectRef idx="0">
            <a:schemeClr val="accent1"/>
          </a:effectRef>
          <a:fontRef idx="minor">
            <a:schemeClr val="tx1"/>
          </a:fontRef>
        </p:style>
      </p:cxnSp>
      <p:cxnSp>
        <p:nvCxnSpPr>
          <p:cNvPr id="69" name="Gerader Verbinder 68">
            <a:extLst>
              <a:ext uri="{FF2B5EF4-FFF2-40B4-BE49-F238E27FC236}">
                <a16:creationId xmlns:a16="http://schemas.microsoft.com/office/drawing/2014/main" id="{2768B9B2-A97C-4FF2-B2E1-9AE0337F5D36}"/>
              </a:ext>
            </a:extLst>
          </p:cNvPr>
          <p:cNvCxnSpPr>
            <a:cxnSpLocks/>
          </p:cNvCxnSpPr>
          <p:nvPr/>
        </p:nvCxnSpPr>
        <p:spPr>
          <a:xfrm flipH="1" flipV="1">
            <a:off x="9858379" y="3018576"/>
            <a:ext cx="248669" cy="187040"/>
          </a:xfrm>
          <a:prstGeom prst="line">
            <a:avLst/>
          </a:prstGeom>
        </p:spPr>
        <p:style>
          <a:lnRef idx="1">
            <a:schemeClr val="accent1"/>
          </a:lnRef>
          <a:fillRef idx="0">
            <a:schemeClr val="accent1"/>
          </a:fillRef>
          <a:effectRef idx="0">
            <a:schemeClr val="accent1"/>
          </a:effectRef>
          <a:fontRef idx="minor">
            <a:schemeClr val="tx1"/>
          </a:fontRef>
        </p:style>
      </p:cxnSp>
      <p:cxnSp>
        <p:nvCxnSpPr>
          <p:cNvPr id="70" name="Gerader Verbinder 69">
            <a:extLst>
              <a:ext uri="{FF2B5EF4-FFF2-40B4-BE49-F238E27FC236}">
                <a16:creationId xmlns:a16="http://schemas.microsoft.com/office/drawing/2014/main" id="{3B5C0185-E718-421F-B99B-5500273145F5}"/>
              </a:ext>
            </a:extLst>
          </p:cNvPr>
          <p:cNvCxnSpPr>
            <a:cxnSpLocks/>
            <a:stCxn id="19" idx="1"/>
          </p:cNvCxnSpPr>
          <p:nvPr/>
        </p:nvCxnSpPr>
        <p:spPr>
          <a:xfrm flipH="1" flipV="1">
            <a:off x="9414628" y="1822060"/>
            <a:ext cx="306596" cy="214178"/>
          </a:xfrm>
          <a:prstGeom prst="line">
            <a:avLst/>
          </a:prstGeom>
        </p:spPr>
        <p:style>
          <a:lnRef idx="1">
            <a:schemeClr val="accent1"/>
          </a:lnRef>
          <a:fillRef idx="0">
            <a:schemeClr val="accent1"/>
          </a:fillRef>
          <a:effectRef idx="0">
            <a:schemeClr val="accent1"/>
          </a:effectRef>
          <a:fontRef idx="minor">
            <a:schemeClr val="tx1"/>
          </a:fontRef>
        </p:style>
      </p:cxnSp>
      <p:cxnSp>
        <p:nvCxnSpPr>
          <p:cNvPr id="71" name="Gerader Verbinder 70">
            <a:extLst>
              <a:ext uri="{FF2B5EF4-FFF2-40B4-BE49-F238E27FC236}">
                <a16:creationId xmlns:a16="http://schemas.microsoft.com/office/drawing/2014/main" id="{3945AD19-F023-4836-A6A3-BE055E931930}"/>
              </a:ext>
            </a:extLst>
          </p:cNvPr>
          <p:cNvCxnSpPr>
            <a:cxnSpLocks/>
            <a:stCxn id="26" idx="1"/>
          </p:cNvCxnSpPr>
          <p:nvPr/>
        </p:nvCxnSpPr>
        <p:spPr>
          <a:xfrm flipH="1">
            <a:off x="9060234" y="1362297"/>
            <a:ext cx="280404" cy="171699"/>
          </a:xfrm>
          <a:prstGeom prst="line">
            <a:avLst/>
          </a:prstGeom>
        </p:spPr>
        <p:style>
          <a:lnRef idx="1">
            <a:schemeClr val="accent1"/>
          </a:lnRef>
          <a:fillRef idx="0">
            <a:schemeClr val="accent1"/>
          </a:fillRef>
          <a:effectRef idx="0">
            <a:schemeClr val="accent1"/>
          </a:effectRef>
          <a:fontRef idx="minor">
            <a:schemeClr val="tx1"/>
          </a:fontRef>
        </p:style>
      </p:cxnSp>
      <p:cxnSp>
        <p:nvCxnSpPr>
          <p:cNvPr id="72" name="Gerader Verbinder 71">
            <a:extLst>
              <a:ext uri="{FF2B5EF4-FFF2-40B4-BE49-F238E27FC236}">
                <a16:creationId xmlns:a16="http://schemas.microsoft.com/office/drawing/2014/main" id="{15BD87A1-8D2E-427F-9106-D1F04BA1B89E}"/>
              </a:ext>
            </a:extLst>
          </p:cNvPr>
          <p:cNvCxnSpPr>
            <a:cxnSpLocks/>
          </p:cNvCxnSpPr>
          <p:nvPr/>
        </p:nvCxnSpPr>
        <p:spPr>
          <a:xfrm flipV="1">
            <a:off x="8422089" y="2100804"/>
            <a:ext cx="1" cy="163282"/>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feld 1"/>
          <p:cNvSpPr txBox="1"/>
          <p:nvPr/>
        </p:nvSpPr>
        <p:spPr>
          <a:xfrm>
            <a:off x="755702" y="672575"/>
            <a:ext cx="10345567" cy="646331"/>
          </a:xfrm>
          <a:prstGeom prst="rect">
            <a:avLst/>
          </a:prstGeom>
          <a:noFill/>
        </p:spPr>
        <p:txBody>
          <a:bodyPr wrap="square" rtlCol="0">
            <a:spAutoFit/>
          </a:bodyPr>
          <a:lstStyle/>
          <a:p>
            <a:pPr algn="ctr"/>
            <a:r>
              <a:rPr lang="de-DE" sz="3600" b="1" u="sng" dirty="0">
                <a:latin typeface="+mj-lt"/>
                <a:cs typeface="Calibri" panose="020F0502020204030204" pitchFamily="34" charset="0"/>
              </a:rPr>
              <a:t>7. Gesundheit &amp; Soziales</a:t>
            </a:r>
          </a:p>
        </p:txBody>
      </p:sp>
      <p:sp>
        <p:nvSpPr>
          <p:cNvPr id="4" name="Rechteck 3"/>
          <p:cNvSpPr/>
          <p:nvPr/>
        </p:nvSpPr>
        <p:spPr>
          <a:xfrm>
            <a:off x="506521" y="1465602"/>
            <a:ext cx="9958316" cy="4154984"/>
          </a:xfrm>
          <a:prstGeom prst="rect">
            <a:avLst/>
          </a:prstGeom>
        </p:spPr>
        <p:txBody>
          <a:bodyPr wrap="square">
            <a:spAutoFit/>
          </a:bodyPr>
          <a:lstStyle/>
          <a:p>
            <a:pPr marL="3086100" lvl="6" indent="-342900">
              <a:buFont typeface="Arial" panose="020B0604020202020204" pitchFamily="34" charset="0"/>
              <a:buChar char="•"/>
            </a:pPr>
            <a:r>
              <a:rPr lang="de-DE" sz="2400" dirty="0">
                <a:latin typeface="+mj-lt"/>
                <a:cs typeface="Calibri" panose="020F0502020204030204" pitchFamily="34" charset="0"/>
              </a:rPr>
              <a:t> Vielfalt von Themen orientiert an </a:t>
            </a:r>
          </a:p>
          <a:p>
            <a:pPr marL="3543300" lvl="7" indent="-342900">
              <a:buFont typeface="Courier New" panose="02070309020205020404" pitchFamily="49" charset="0"/>
              <a:buChar char="o"/>
            </a:pPr>
            <a:r>
              <a:rPr lang="de-DE" sz="2400" dirty="0">
                <a:latin typeface="+mj-lt"/>
                <a:cs typeface="Calibri" panose="020F0502020204030204" pitchFamily="34" charset="0"/>
              </a:rPr>
              <a:t> aktuellen Geschehnissen</a:t>
            </a:r>
          </a:p>
          <a:p>
            <a:pPr marL="3543300" lvl="7" indent="-342900">
              <a:buFont typeface="Courier New" panose="02070309020205020404" pitchFamily="49" charset="0"/>
              <a:buChar char="o"/>
            </a:pPr>
            <a:r>
              <a:rPr lang="de-DE" sz="2400" dirty="0">
                <a:latin typeface="+mj-lt"/>
                <a:cs typeface="Calibri" panose="020F0502020204030204" pitchFamily="34" charset="0"/>
              </a:rPr>
              <a:t> Interessen &amp; Stärken der Schüler*innen</a:t>
            </a:r>
          </a:p>
          <a:p>
            <a:pPr marL="3086100" lvl="6" indent="-342900">
              <a:buFont typeface="Arial" panose="020B0604020202020204" pitchFamily="34" charset="0"/>
              <a:buChar char="•"/>
            </a:pPr>
            <a:r>
              <a:rPr lang="de-DE" sz="2400" dirty="0">
                <a:latin typeface="+mj-lt"/>
                <a:cs typeface="Calibri" panose="020F0502020204030204" pitchFamily="34" charset="0"/>
              </a:rPr>
              <a:t> theoretischer Input </a:t>
            </a:r>
          </a:p>
          <a:p>
            <a:pPr marL="3086100" lvl="6" indent="-342900">
              <a:buFont typeface="Arial" panose="020B0604020202020204" pitchFamily="34" charset="0"/>
              <a:buChar char="•"/>
            </a:pPr>
            <a:r>
              <a:rPr lang="de-DE" sz="2400" dirty="0">
                <a:latin typeface="+mj-lt"/>
                <a:cs typeface="Calibri" panose="020F0502020204030204" pitchFamily="34" charset="0"/>
              </a:rPr>
              <a:t> aktive Beteiligung in Projekten </a:t>
            </a:r>
          </a:p>
          <a:p>
            <a:pPr marL="3086100" lvl="6" indent="-342900">
              <a:buFont typeface="Arial" panose="020B0604020202020204" pitchFamily="34" charset="0"/>
              <a:buChar char="•"/>
            </a:pPr>
            <a:r>
              <a:rPr lang="de-DE" sz="2400" dirty="0">
                <a:latin typeface="+mj-lt"/>
                <a:cs typeface="Calibri" panose="020F0502020204030204" pitchFamily="34" charset="0"/>
              </a:rPr>
              <a:t> z.B. Spendenaktionen, Lernduetts mit IK-Schülern bilden, Umweltaktionen </a:t>
            </a:r>
          </a:p>
          <a:p>
            <a:pPr lvl="0">
              <a:buFont typeface="Arial" pitchFamily="34" charset="0"/>
              <a:buChar char="•"/>
            </a:pPr>
            <a:endParaRPr lang="de-DE" sz="2400" dirty="0">
              <a:latin typeface="+mj-lt"/>
              <a:cs typeface="Calibri" panose="020F0502020204030204" pitchFamily="34" charset="0"/>
            </a:endParaRPr>
          </a:p>
          <a:p>
            <a:pPr lvl="0"/>
            <a:endParaRPr lang="de-DE" sz="2400" dirty="0">
              <a:latin typeface="+mj-lt"/>
              <a:cs typeface="Calibri" panose="020F0502020204030204" pitchFamily="34" charset="0"/>
              <a:sym typeface="Wingdings" pitchFamily="2" charset="2"/>
            </a:endParaRPr>
          </a:p>
          <a:p>
            <a:pPr marL="342900" lvl="0" indent="-342900">
              <a:buFont typeface="Wingdings" panose="05000000000000000000" pitchFamily="2" charset="2"/>
              <a:buChar char="à"/>
            </a:pPr>
            <a:r>
              <a:rPr lang="de-DE" sz="2400" b="1" dirty="0">
                <a:latin typeface="+mj-lt"/>
                <a:cs typeface="Calibri" panose="020F0502020204030204" pitchFamily="34" charset="0"/>
                <a:sym typeface="Wingdings" pitchFamily="2" charset="2"/>
              </a:rPr>
              <a:t>Ziel: </a:t>
            </a:r>
            <a:r>
              <a:rPr lang="de-DE" sz="2400" dirty="0">
                <a:latin typeface="+mj-lt"/>
                <a:cs typeface="Calibri" panose="020F0502020204030204" pitchFamily="34" charset="0"/>
                <a:sym typeface="Wingdings" pitchFamily="2" charset="2"/>
              </a:rPr>
              <a:t>bessere, passendere Lebensführung</a:t>
            </a:r>
          </a:p>
          <a:p>
            <a:pPr lvl="0"/>
            <a:r>
              <a:rPr lang="de-DE" sz="2400" dirty="0">
                <a:latin typeface="+mj-lt"/>
                <a:cs typeface="Calibri" panose="020F0502020204030204" pitchFamily="34" charset="0"/>
                <a:sym typeface="Wingdings" pitchFamily="2" charset="2"/>
              </a:rPr>
              <a:t>		 für jeden einzelnen</a:t>
            </a:r>
            <a:endParaRPr lang="de-DE" sz="2400" dirty="0">
              <a:latin typeface="+mj-lt"/>
              <a:cs typeface="Calibri" panose="020F0502020204030204" pitchFamily="34" charset="0"/>
            </a:endParaRPr>
          </a:p>
        </p:txBody>
      </p:sp>
      <p:pic>
        <p:nvPicPr>
          <p:cNvPr id="5" name="Grafik 4" descr="Ein Bild, das Text, Person enthält.&#10;&#10;Automatisch generierte Beschreibung">
            <a:extLst>
              <a:ext uri="{FF2B5EF4-FFF2-40B4-BE49-F238E27FC236}">
                <a16:creationId xmlns:a16="http://schemas.microsoft.com/office/drawing/2014/main" id="{C9E3CECA-1818-4638-BE32-6E11CBA419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024" y="1430094"/>
            <a:ext cx="2846277" cy="2200729"/>
          </a:xfrm>
          <a:prstGeom prst="rect">
            <a:avLst/>
          </a:prstGeom>
        </p:spPr>
      </p:pic>
      <p:pic>
        <p:nvPicPr>
          <p:cNvPr id="7" name="Grafik 6" descr="Ein Bild, das Text enthält.&#10;&#10;Automatisch generierte Beschreibung">
            <a:extLst>
              <a:ext uri="{FF2B5EF4-FFF2-40B4-BE49-F238E27FC236}">
                <a16:creationId xmlns:a16="http://schemas.microsoft.com/office/drawing/2014/main" id="{E74FA4E1-DA65-49DD-AC59-964E3B26C347}"/>
              </a:ext>
            </a:extLst>
          </p:cNvPr>
          <p:cNvPicPr>
            <a:picLocks noChangeAspect="1"/>
          </p:cNvPicPr>
          <p:nvPr/>
        </p:nvPicPr>
        <p:blipFill rotWithShape="1">
          <a:blip r:embed="rId4">
            <a:extLst>
              <a:ext uri="{28A0092B-C50C-407E-A947-70E740481C1C}">
                <a14:useLocalDpi xmlns:a14="http://schemas.microsoft.com/office/drawing/2010/main" val="0"/>
              </a:ext>
            </a:extLst>
          </a:blip>
          <a:srcRect l="-917" t="6541" r="38394" b="5743"/>
          <a:stretch/>
        </p:blipFill>
        <p:spPr>
          <a:xfrm>
            <a:off x="8144402" y="4097091"/>
            <a:ext cx="3460302" cy="2666998"/>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feld 1"/>
          <p:cNvSpPr txBox="1"/>
          <p:nvPr/>
        </p:nvSpPr>
        <p:spPr>
          <a:xfrm>
            <a:off x="755702" y="672575"/>
            <a:ext cx="10345567" cy="646331"/>
          </a:xfrm>
          <a:prstGeom prst="rect">
            <a:avLst/>
          </a:prstGeom>
          <a:noFill/>
        </p:spPr>
        <p:txBody>
          <a:bodyPr wrap="square" rtlCol="0">
            <a:spAutoFit/>
          </a:bodyPr>
          <a:lstStyle/>
          <a:p>
            <a:r>
              <a:rPr lang="de-DE" sz="3600" dirty="0">
                <a:latin typeface="+mj-lt"/>
                <a:cs typeface="Calibri" panose="020F0502020204030204" pitchFamily="34" charset="0"/>
              </a:rPr>
              <a:t>		</a:t>
            </a:r>
            <a:r>
              <a:rPr lang="de-DE" sz="3600" b="1" u="sng" dirty="0">
                <a:latin typeface="+mj-lt"/>
                <a:cs typeface="Calibri" panose="020F0502020204030204" pitchFamily="34" charset="0"/>
              </a:rPr>
              <a:t>Weiterer</a:t>
            </a:r>
            <a:r>
              <a:rPr lang="de-DE" b="1" u="sng" dirty="0">
                <a:latin typeface="+mj-lt"/>
              </a:rPr>
              <a:t> </a:t>
            </a:r>
            <a:r>
              <a:rPr lang="de-DE" sz="3600" b="1" u="sng" dirty="0">
                <a:latin typeface="+mj-lt"/>
                <a:cs typeface="Calibri" panose="020F0502020204030204" pitchFamily="34" charset="0"/>
              </a:rPr>
              <a:t>Ablauf </a:t>
            </a:r>
            <a:r>
              <a:rPr lang="de-DE" sz="2000" b="1" u="sng" dirty="0">
                <a:latin typeface="+mj-lt"/>
                <a:cs typeface="Calibri" panose="020F0502020204030204" pitchFamily="34" charset="0"/>
              </a:rPr>
              <a:t>(Folie Vorstellung SUS)</a:t>
            </a:r>
            <a:endParaRPr lang="de-DE" sz="3600" b="1" u="sng" dirty="0">
              <a:latin typeface="+mj-lt"/>
              <a:cs typeface="Calibri" panose="020F0502020204030204" pitchFamily="34" charset="0"/>
            </a:endParaRPr>
          </a:p>
        </p:txBody>
      </p:sp>
      <p:sp>
        <p:nvSpPr>
          <p:cNvPr id="3" name="Textfeld 2"/>
          <p:cNvSpPr txBox="1"/>
          <p:nvPr/>
        </p:nvSpPr>
        <p:spPr>
          <a:xfrm>
            <a:off x="498764" y="1398050"/>
            <a:ext cx="9173059" cy="4031873"/>
          </a:xfrm>
          <a:prstGeom prst="rect">
            <a:avLst/>
          </a:prstGeom>
          <a:noFill/>
        </p:spPr>
        <p:txBody>
          <a:bodyPr wrap="square" rtlCol="0">
            <a:spAutoFit/>
          </a:bodyPr>
          <a:lstStyle/>
          <a:p>
            <a:pPr marL="342900" indent="-342900">
              <a:buFont typeface="Arial" panose="020B0604020202020204" pitchFamily="34" charset="0"/>
              <a:buChar char="•"/>
            </a:pPr>
            <a:r>
              <a:rPr lang="de-DE" sz="2000" dirty="0">
                <a:latin typeface="+mj-lt"/>
                <a:cs typeface="Calibri" panose="020F0502020204030204" pitchFamily="34" charset="0"/>
              </a:rPr>
              <a:t>Ausgabe des Einwahlbogens am Elternabend </a:t>
            </a:r>
          </a:p>
          <a:p>
            <a:endParaRPr lang="de-DE" sz="2000" dirty="0">
              <a:latin typeface="+mj-lt"/>
              <a:cs typeface="Calibri" panose="020F0502020204030204" pitchFamily="34" charset="0"/>
            </a:endParaRPr>
          </a:p>
          <a:p>
            <a:r>
              <a:rPr lang="de-DE" sz="2400" b="1" dirty="0">
                <a:latin typeface="+mj-lt"/>
                <a:cs typeface="Calibri" panose="020F0502020204030204" pitchFamily="34" charset="0"/>
                <a:sym typeface="Wingdings" pitchFamily="2" charset="2"/>
              </a:rPr>
              <a:t>	Dienstag, den 9. Mai 2023 um 18.30 Uhr</a:t>
            </a:r>
          </a:p>
          <a:p>
            <a:pPr marL="342900" indent="-342900">
              <a:buFont typeface="Arial" panose="020B0604020202020204" pitchFamily="34" charset="0"/>
              <a:buChar char="•"/>
            </a:pPr>
            <a:endParaRPr lang="de-DE" sz="2400" b="1" dirty="0">
              <a:latin typeface="+mj-lt"/>
              <a:cs typeface="Calibri" panose="020F0502020204030204" pitchFamily="34" charset="0"/>
              <a:sym typeface="Wingdings" pitchFamily="2" charset="2"/>
            </a:endParaRPr>
          </a:p>
          <a:p>
            <a:pPr marL="342900" indent="-342900">
              <a:buFont typeface="Arial" panose="020B0604020202020204" pitchFamily="34" charset="0"/>
              <a:buChar char="•"/>
            </a:pPr>
            <a:r>
              <a:rPr lang="de-DE" sz="2000" dirty="0">
                <a:latin typeface="+mj-lt"/>
                <a:cs typeface="Calibri" panose="020F0502020204030204" pitchFamily="34" charset="0"/>
                <a:sym typeface="Wingdings" pitchFamily="2" charset="2"/>
              </a:rPr>
              <a:t>ggf. individuelle Beratung (Klassenlehrer*in, </a:t>
            </a:r>
          </a:p>
          <a:p>
            <a:r>
              <a:rPr lang="de-DE" sz="2000" dirty="0">
                <a:latin typeface="+mj-lt"/>
                <a:cs typeface="Calibri" panose="020F0502020204030204" pitchFamily="34" charset="0"/>
                <a:sym typeface="Wingdings" pitchFamily="2" charset="2"/>
              </a:rPr>
              <a:t> 										Fr. </a:t>
            </a:r>
            <a:r>
              <a:rPr lang="de-DE" sz="2000" dirty="0" err="1">
                <a:latin typeface="+mj-lt"/>
                <a:cs typeface="Calibri" panose="020F0502020204030204" pitchFamily="34" charset="0"/>
                <a:sym typeface="Wingdings" pitchFamily="2" charset="2"/>
              </a:rPr>
              <a:t>Hillwig</a:t>
            </a:r>
            <a:r>
              <a:rPr lang="de-DE" sz="2000" dirty="0">
                <a:latin typeface="+mj-lt"/>
                <a:cs typeface="Calibri" panose="020F0502020204030204" pitchFamily="34" charset="0"/>
                <a:sym typeface="Wingdings" pitchFamily="2" charset="2"/>
              </a:rPr>
              <a:t>) </a:t>
            </a:r>
          </a:p>
          <a:p>
            <a:pPr marL="342900" indent="-342900">
              <a:buFont typeface="Arial" panose="020B0604020202020204" pitchFamily="34" charset="0"/>
              <a:buChar char="•"/>
            </a:pPr>
            <a:endParaRPr lang="de-DE" sz="2400" b="1" dirty="0">
              <a:latin typeface="+mj-lt"/>
              <a:cs typeface="Calibri" panose="020F0502020204030204" pitchFamily="34" charset="0"/>
              <a:sym typeface="Wingdings" pitchFamily="2" charset="2"/>
            </a:endParaRPr>
          </a:p>
          <a:p>
            <a:pPr marL="342900" indent="-342900">
              <a:buFont typeface="Arial" panose="020B0604020202020204" pitchFamily="34" charset="0"/>
              <a:buChar char="•"/>
            </a:pPr>
            <a:r>
              <a:rPr lang="de-DE" sz="2400" b="1" dirty="0">
                <a:latin typeface="+mj-lt"/>
                <a:cs typeface="Calibri" panose="020F0502020204030204" pitchFamily="34" charset="0"/>
                <a:sym typeface="Wingdings" pitchFamily="2" charset="2"/>
              </a:rPr>
              <a:t>Rücklauf des Einwahlbogens bis zum 02.06.2023</a:t>
            </a:r>
          </a:p>
          <a:p>
            <a:endParaRPr lang="de-DE" sz="2000" b="1" dirty="0">
              <a:latin typeface="+mj-lt"/>
              <a:cs typeface="Calibri" panose="020F0502020204030204" pitchFamily="34" charset="0"/>
              <a:sym typeface="Wingdings" pitchFamily="2" charset="2"/>
            </a:endParaRPr>
          </a:p>
          <a:p>
            <a:pPr marL="342900" indent="-342900">
              <a:buFont typeface="Arial" panose="020B0604020202020204" pitchFamily="34" charset="0"/>
              <a:buChar char="•"/>
            </a:pPr>
            <a:r>
              <a:rPr lang="de-DE" sz="2000" dirty="0">
                <a:latin typeface="+mj-lt"/>
                <a:cs typeface="Calibri" panose="020F0502020204030204" pitchFamily="34" charset="0"/>
                <a:sym typeface="Wingdings" pitchFamily="2" charset="2"/>
              </a:rPr>
              <a:t> Zusammenstellung der Kurse wird per Aushang bekannt gegeben</a:t>
            </a:r>
          </a:p>
          <a:p>
            <a:endParaRPr lang="de-DE" sz="2000" dirty="0">
              <a:latin typeface="+mj-lt"/>
              <a:cs typeface="Calibri" panose="020F0502020204030204" pitchFamily="34" charset="0"/>
              <a:sym typeface="Wingdings" pitchFamily="2" charset="2"/>
            </a:endParaRPr>
          </a:p>
          <a:p>
            <a:pPr marL="342900" indent="-342900">
              <a:buFont typeface="Arial" panose="020B0604020202020204" pitchFamily="34" charset="0"/>
              <a:buChar char="•"/>
            </a:pPr>
            <a:r>
              <a:rPr lang="de-DE" sz="2000" dirty="0">
                <a:latin typeface="+mj-lt"/>
                <a:cs typeface="Calibri" panose="020F0502020204030204" pitchFamily="34" charset="0"/>
                <a:sym typeface="Wingdings" pitchFamily="2" charset="2"/>
              </a:rPr>
              <a:t> Start des WPU I Unterrichts ab dem Schuljahr 2023/24 </a:t>
            </a:r>
            <a:endParaRPr lang="de-DE" sz="2000" dirty="0">
              <a:latin typeface="+mj-lt"/>
              <a:cs typeface="Calibri" panose="020F0502020204030204" pitchFamily="34" charset="0"/>
            </a:endParaRPr>
          </a:p>
        </p:txBody>
      </p:sp>
      <p:pic>
        <p:nvPicPr>
          <p:cNvPr id="4" name="Grafik 3">
            <a:extLst>
              <a:ext uri="{FF2B5EF4-FFF2-40B4-BE49-F238E27FC236}">
                <a16:creationId xmlns:a16="http://schemas.microsoft.com/office/drawing/2014/main" id="{E2433B14-E094-43CD-83DD-A3A88A59CB00}"/>
              </a:ext>
            </a:extLst>
          </p:cNvPr>
          <p:cNvPicPr>
            <a:picLocks noChangeAspect="1"/>
          </p:cNvPicPr>
          <p:nvPr/>
        </p:nvPicPr>
        <p:blipFill>
          <a:blip r:embed="rId2"/>
          <a:stretch>
            <a:fillRect/>
          </a:stretch>
        </p:blipFill>
        <p:spPr>
          <a:xfrm>
            <a:off x="7102072" y="1398050"/>
            <a:ext cx="4780308" cy="2365513"/>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feld 1"/>
          <p:cNvSpPr txBox="1"/>
          <p:nvPr/>
        </p:nvSpPr>
        <p:spPr>
          <a:xfrm>
            <a:off x="755702" y="672575"/>
            <a:ext cx="10345567" cy="646331"/>
          </a:xfrm>
          <a:prstGeom prst="rect">
            <a:avLst/>
          </a:prstGeom>
          <a:noFill/>
        </p:spPr>
        <p:txBody>
          <a:bodyPr wrap="square" rtlCol="0">
            <a:spAutoFit/>
          </a:bodyPr>
          <a:lstStyle/>
          <a:p>
            <a:pPr algn="ctr"/>
            <a:r>
              <a:rPr lang="de-DE" sz="3600" b="1" u="sng" dirty="0">
                <a:latin typeface="+mj-lt"/>
                <a:cs typeface="Calibri" panose="020F0502020204030204" pitchFamily="34" charset="0"/>
              </a:rPr>
              <a:t>Fächerangebot</a:t>
            </a:r>
            <a:r>
              <a:rPr lang="de-DE" b="1" u="sng" dirty="0">
                <a:latin typeface="+mj-lt"/>
              </a:rPr>
              <a:t> </a:t>
            </a:r>
            <a:r>
              <a:rPr lang="de-DE" sz="3600" b="1" u="sng" dirty="0">
                <a:latin typeface="+mj-lt"/>
                <a:cs typeface="Calibri" panose="020F0502020204030204" pitchFamily="34" charset="0"/>
              </a:rPr>
              <a:t>WPU I SJ 2023/24</a:t>
            </a:r>
          </a:p>
        </p:txBody>
      </p:sp>
      <p:sp>
        <p:nvSpPr>
          <p:cNvPr id="3" name="Textfeld 2"/>
          <p:cNvSpPr txBox="1"/>
          <p:nvPr/>
        </p:nvSpPr>
        <p:spPr>
          <a:xfrm>
            <a:off x="755702" y="1343459"/>
            <a:ext cx="11365765" cy="4523482"/>
          </a:xfrm>
          <a:prstGeom prst="rect">
            <a:avLst/>
          </a:prstGeom>
          <a:noFill/>
        </p:spPr>
        <p:txBody>
          <a:bodyPr wrap="square" rtlCol="0">
            <a:spAutoFit/>
          </a:bodyPr>
          <a:lstStyle/>
          <a:p>
            <a:pPr>
              <a:lnSpc>
                <a:spcPct val="150000"/>
              </a:lnSpc>
            </a:pPr>
            <a:r>
              <a:rPr lang="de-DE" sz="2400" i="1" dirty="0">
                <a:solidFill>
                  <a:schemeClr val="tx1">
                    <a:lumMod val="75000"/>
                    <a:lumOff val="25000"/>
                  </a:schemeClr>
                </a:solidFill>
              </a:rPr>
              <a:t>	</a:t>
            </a:r>
            <a:r>
              <a:rPr lang="de-DE" sz="2000" i="1" dirty="0">
                <a:solidFill>
                  <a:schemeClr val="tx1">
                    <a:lumMod val="75000"/>
                    <a:lumOff val="25000"/>
                  </a:schemeClr>
                </a:solidFill>
              </a:rPr>
              <a:t>Zweite Fremdsprache</a:t>
            </a:r>
          </a:p>
          <a:p>
            <a:pPr marL="457200" indent="-457200">
              <a:lnSpc>
                <a:spcPct val="150000"/>
              </a:lnSpc>
              <a:buAutoNum type="arabicPeriod"/>
            </a:pPr>
            <a:r>
              <a:rPr lang="de-DE" sz="2000" dirty="0">
                <a:solidFill>
                  <a:schemeClr val="tx1">
                    <a:lumMod val="75000"/>
                    <a:lumOff val="25000"/>
                  </a:schemeClr>
                </a:solidFill>
              </a:rPr>
              <a:t>Französisch</a:t>
            </a:r>
          </a:p>
          <a:p>
            <a:pPr marL="457200" indent="-457200">
              <a:lnSpc>
                <a:spcPct val="150000"/>
              </a:lnSpc>
              <a:buAutoNum type="arabicPeriod"/>
            </a:pPr>
            <a:r>
              <a:rPr lang="de-DE" sz="2000" dirty="0">
                <a:solidFill>
                  <a:schemeClr val="tx1">
                    <a:lumMod val="75000"/>
                    <a:lumOff val="25000"/>
                  </a:schemeClr>
                </a:solidFill>
              </a:rPr>
              <a:t>Latein</a:t>
            </a:r>
          </a:p>
          <a:p>
            <a:pPr marL="285750" indent="-285750">
              <a:lnSpc>
                <a:spcPct val="150000"/>
              </a:lnSpc>
              <a:buFont typeface="Arial" panose="020B0604020202020204" pitchFamily="34" charset="0"/>
              <a:buChar char="•"/>
            </a:pPr>
            <a:endParaRPr lang="de-DE" sz="1050" dirty="0">
              <a:solidFill>
                <a:schemeClr val="tx1">
                  <a:lumMod val="75000"/>
                  <a:lumOff val="25000"/>
                </a:schemeClr>
              </a:solidFill>
            </a:endParaRPr>
          </a:p>
          <a:p>
            <a:pPr>
              <a:lnSpc>
                <a:spcPct val="150000"/>
              </a:lnSpc>
            </a:pPr>
            <a:r>
              <a:rPr lang="de-DE" sz="2000" i="1" dirty="0">
                <a:solidFill>
                  <a:schemeClr val="tx1">
                    <a:lumMod val="75000"/>
                    <a:lumOff val="25000"/>
                  </a:schemeClr>
                </a:solidFill>
              </a:rPr>
              <a:t>	Weitere Unterrichtsfächer</a:t>
            </a:r>
          </a:p>
          <a:p>
            <a:pPr>
              <a:lnSpc>
                <a:spcPct val="150000"/>
              </a:lnSpc>
            </a:pPr>
            <a:r>
              <a:rPr lang="de-DE" sz="2000" dirty="0">
                <a:solidFill>
                  <a:schemeClr val="tx1">
                    <a:lumMod val="75000"/>
                    <a:lumOff val="25000"/>
                  </a:schemeClr>
                </a:solidFill>
              </a:rPr>
              <a:t>3. Handwerkliches Arbeiten</a:t>
            </a:r>
          </a:p>
          <a:p>
            <a:pPr>
              <a:lnSpc>
                <a:spcPct val="150000"/>
              </a:lnSpc>
            </a:pPr>
            <a:r>
              <a:rPr lang="de-DE" sz="2000" dirty="0">
                <a:solidFill>
                  <a:schemeClr val="tx1">
                    <a:lumMod val="75000"/>
                    <a:lumOff val="25000"/>
                  </a:schemeClr>
                </a:solidFill>
              </a:rPr>
              <a:t>4. Hauswirtschaft</a:t>
            </a:r>
          </a:p>
          <a:p>
            <a:pPr>
              <a:lnSpc>
                <a:spcPct val="150000"/>
              </a:lnSpc>
            </a:pPr>
            <a:r>
              <a:rPr lang="de-DE" sz="2000" dirty="0">
                <a:solidFill>
                  <a:schemeClr val="tx1">
                    <a:lumMod val="75000"/>
                    <a:lumOff val="25000"/>
                  </a:schemeClr>
                </a:solidFill>
              </a:rPr>
              <a:t>5. Naturwissenschaften</a:t>
            </a:r>
          </a:p>
          <a:p>
            <a:pPr>
              <a:lnSpc>
                <a:spcPct val="150000"/>
              </a:lnSpc>
            </a:pPr>
            <a:r>
              <a:rPr lang="de-DE" sz="2000" dirty="0">
                <a:solidFill>
                  <a:schemeClr val="tx1">
                    <a:lumMod val="75000"/>
                    <a:lumOff val="25000"/>
                  </a:schemeClr>
                </a:solidFill>
              </a:rPr>
              <a:t>6. Digitale Gestaltung</a:t>
            </a:r>
          </a:p>
          <a:p>
            <a:pPr>
              <a:lnSpc>
                <a:spcPct val="150000"/>
              </a:lnSpc>
            </a:pPr>
            <a:r>
              <a:rPr lang="de-DE" sz="2000" dirty="0">
                <a:solidFill>
                  <a:schemeClr val="tx1">
                    <a:lumMod val="75000"/>
                    <a:lumOff val="25000"/>
                  </a:schemeClr>
                </a:solidFill>
              </a:rPr>
              <a:t>7. Gesundheit &amp; Soziales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feld 1"/>
          <p:cNvSpPr txBox="1"/>
          <p:nvPr/>
        </p:nvSpPr>
        <p:spPr>
          <a:xfrm>
            <a:off x="755702" y="672575"/>
            <a:ext cx="10345567" cy="646331"/>
          </a:xfrm>
          <a:prstGeom prst="rect">
            <a:avLst/>
          </a:prstGeom>
          <a:noFill/>
        </p:spPr>
        <p:txBody>
          <a:bodyPr wrap="square" rtlCol="0">
            <a:spAutoFit/>
          </a:bodyPr>
          <a:lstStyle/>
          <a:p>
            <a:pPr algn="ctr"/>
            <a:r>
              <a:rPr lang="de-DE" sz="3600" b="1" u="sng" dirty="0">
                <a:latin typeface="+mj-lt"/>
                <a:cs typeface="Calibri" panose="020F0502020204030204" pitchFamily="34" charset="0"/>
              </a:rPr>
              <a:t>Allgemeine Informationen zum WPU I</a:t>
            </a:r>
          </a:p>
        </p:txBody>
      </p:sp>
      <p:sp>
        <p:nvSpPr>
          <p:cNvPr id="3" name="Textfeld 2"/>
          <p:cNvSpPr txBox="1"/>
          <p:nvPr/>
        </p:nvSpPr>
        <p:spPr>
          <a:xfrm>
            <a:off x="573826" y="1487059"/>
            <a:ext cx="11365765" cy="3900107"/>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de-DE" sz="2400" dirty="0">
                <a:solidFill>
                  <a:schemeClr val="tx1">
                    <a:lumMod val="75000"/>
                    <a:lumOff val="25000"/>
                  </a:schemeClr>
                </a:solidFill>
              </a:rPr>
              <a:t>Einwahl nach Interesse, individuellen Stärken, Abschlusstendenz</a:t>
            </a:r>
          </a:p>
          <a:p>
            <a:pPr marL="285750" indent="-285750">
              <a:lnSpc>
                <a:spcPct val="150000"/>
              </a:lnSpc>
              <a:buFont typeface="Arial" panose="020B0604020202020204" pitchFamily="34" charset="0"/>
              <a:buChar char="•"/>
            </a:pPr>
            <a:r>
              <a:rPr lang="de-DE" sz="2400" dirty="0">
                <a:solidFill>
                  <a:schemeClr val="tx1">
                    <a:lumMod val="75000"/>
                    <a:lumOff val="25000"/>
                  </a:schemeClr>
                </a:solidFill>
              </a:rPr>
              <a:t>2. Fremdsprache wichtig für Schüler*innen mit Abschlusstendenz Abitur, BG!!! (Abitur Fremdsprachenverordnung!)</a:t>
            </a:r>
          </a:p>
          <a:p>
            <a:pPr marL="285750" indent="-285750">
              <a:lnSpc>
                <a:spcPct val="150000"/>
              </a:lnSpc>
              <a:buFont typeface="Arial" panose="020B0604020202020204" pitchFamily="34" charset="0"/>
              <a:buChar char="•"/>
            </a:pPr>
            <a:r>
              <a:rPr lang="de-DE" sz="2400" dirty="0">
                <a:solidFill>
                  <a:schemeClr val="tx1">
                    <a:lumMod val="75000"/>
                    <a:lumOff val="25000"/>
                  </a:schemeClr>
                </a:solidFill>
              </a:rPr>
              <a:t>Angebote 3-stündig, Fremdsprachen 4-stündig</a:t>
            </a:r>
          </a:p>
          <a:p>
            <a:pPr marL="285750" indent="-285750">
              <a:lnSpc>
                <a:spcPct val="150000"/>
              </a:lnSpc>
              <a:buFont typeface="Arial" panose="020B0604020202020204" pitchFamily="34" charset="0"/>
              <a:buChar char="•"/>
            </a:pPr>
            <a:r>
              <a:rPr lang="de-DE" sz="2400" dirty="0">
                <a:solidFill>
                  <a:schemeClr val="tx1">
                    <a:lumMod val="75000"/>
                    <a:lumOff val="25000"/>
                  </a:schemeClr>
                </a:solidFill>
              </a:rPr>
              <a:t>Einwahl für 4 Jahre (Ausnahme Französisch/ Latein nach dem 1. HJ)</a:t>
            </a:r>
          </a:p>
          <a:p>
            <a:pPr marL="285750" indent="-285750">
              <a:lnSpc>
                <a:spcPct val="150000"/>
              </a:lnSpc>
              <a:buFont typeface="Arial" panose="020B0604020202020204" pitchFamily="34" charset="0"/>
              <a:buChar char="•"/>
            </a:pPr>
            <a:r>
              <a:rPr lang="de-DE" sz="2400" dirty="0">
                <a:solidFill>
                  <a:schemeClr val="tx1">
                    <a:lumMod val="75000"/>
                    <a:lumOff val="25000"/>
                  </a:schemeClr>
                </a:solidFill>
              </a:rPr>
              <a:t>Wechselmöglichkeit nach zu Beginn der Jg. 9 (vorbehaltlich freier Plätze!)</a:t>
            </a:r>
          </a:p>
          <a:p>
            <a:pPr marL="285750" indent="-285750">
              <a:lnSpc>
                <a:spcPct val="150000"/>
              </a:lnSpc>
              <a:buFont typeface="Arial" panose="020B0604020202020204" pitchFamily="34" charset="0"/>
              <a:buChar char="•"/>
            </a:pPr>
            <a:r>
              <a:rPr lang="de-DE" sz="2400" dirty="0">
                <a:solidFill>
                  <a:schemeClr val="tx1">
                    <a:lumMod val="75000"/>
                    <a:lumOff val="25000"/>
                  </a:schemeClr>
                </a:solidFill>
              </a:rPr>
              <a:t>Angabe von Erst- und Zweitwunsch</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feld 1"/>
          <p:cNvSpPr txBox="1"/>
          <p:nvPr/>
        </p:nvSpPr>
        <p:spPr>
          <a:xfrm>
            <a:off x="755702" y="672575"/>
            <a:ext cx="10345567" cy="646331"/>
          </a:xfrm>
          <a:prstGeom prst="rect">
            <a:avLst/>
          </a:prstGeom>
          <a:noFill/>
        </p:spPr>
        <p:txBody>
          <a:bodyPr wrap="square" rtlCol="0">
            <a:spAutoFit/>
          </a:bodyPr>
          <a:lstStyle/>
          <a:p>
            <a:pPr algn="ctr"/>
            <a:r>
              <a:rPr lang="de-DE" sz="3600" b="1" u="sng" dirty="0">
                <a:latin typeface="+mj-lt"/>
                <a:cs typeface="Calibri" panose="020F0502020204030204" pitchFamily="34" charset="0"/>
              </a:rPr>
              <a:t>1. Französisch</a:t>
            </a:r>
          </a:p>
        </p:txBody>
      </p:sp>
      <p:pic>
        <p:nvPicPr>
          <p:cNvPr id="1027" name="Picture 3"/>
          <p:cNvPicPr>
            <a:picLocks noChangeAspect="1" noChangeArrowheads="1"/>
          </p:cNvPicPr>
          <p:nvPr/>
        </p:nvPicPr>
        <p:blipFill>
          <a:blip r:embed="rId2" cstate="print"/>
          <a:srcRect/>
          <a:stretch>
            <a:fillRect/>
          </a:stretch>
        </p:blipFill>
        <p:spPr bwMode="auto">
          <a:xfrm>
            <a:off x="656585" y="1315974"/>
            <a:ext cx="11312502" cy="5542026"/>
          </a:xfrm>
          <a:prstGeom prst="rect">
            <a:avLst/>
          </a:prstGeom>
          <a:noFill/>
          <a:ln w="9525">
            <a:noFill/>
            <a:miter lim="800000"/>
            <a:headEnd/>
            <a:tailEnd/>
          </a:ln>
        </p:spPr>
      </p:pic>
      <p:sp>
        <p:nvSpPr>
          <p:cNvPr id="5" name="Textfeld 4"/>
          <p:cNvSpPr txBox="1"/>
          <p:nvPr/>
        </p:nvSpPr>
        <p:spPr>
          <a:xfrm>
            <a:off x="750627" y="5527343"/>
            <a:ext cx="3794629" cy="92333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p:spPr>
        <p:txBody>
          <a:bodyPr wrap="none" rtlCol="0">
            <a:spAutoFit/>
          </a:bodyPr>
          <a:lstStyle/>
          <a:p>
            <a:r>
              <a:rPr lang="de-DE" b="1" dirty="0">
                <a:latin typeface="+mj-lt"/>
                <a:cs typeface="Calibri" pitchFamily="34" charset="0"/>
              </a:rPr>
              <a:t>Ansprechpartnerin:</a:t>
            </a:r>
          </a:p>
          <a:p>
            <a:r>
              <a:rPr lang="de-DE" dirty="0">
                <a:latin typeface="+mj-lt"/>
                <a:cs typeface="Calibri" pitchFamily="34" charset="0"/>
              </a:rPr>
              <a:t>Frau Traut</a:t>
            </a:r>
          </a:p>
          <a:p>
            <a:r>
              <a:rPr lang="de-DE" dirty="0">
                <a:latin typeface="+mj-lt"/>
                <a:cs typeface="Calibri" pitchFamily="34" charset="0"/>
              </a:rPr>
              <a:t>Dagmar.traut@igs-guxhagen.de</a:t>
            </a:r>
          </a:p>
        </p:txBody>
      </p:sp>
      <p:sp>
        <p:nvSpPr>
          <p:cNvPr id="3" name="Rechteck 2">
            <a:extLst>
              <a:ext uri="{FF2B5EF4-FFF2-40B4-BE49-F238E27FC236}">
                <a16:creationId xmlns:a16="http://schemas.microsoft.com/office/drawing/2014/main" id="{BABA48E1-8A4A-4EA2-92D9-6A585082908A}"/>
              </a:ext>
            </a:extLst>
          </p:cNvPr>
          <p:cNvSpPr/>
          <p:nvPr/>
        </p:nvSpPr>
        <p:spPr>
          <a:xfrm>
            <a:off x="10531366" y="5155324"/>
            <a:ext cx="1437721" cy="86710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feld 1"/>
          <p:cNvSpPr txBox="1"/>
          <p:nvPr/>
        </p:nvSpPr>
        <p:spPr>
          <a:xfrm>
            <a:off x="755702" y="672575"/>
            <a:ext cx="10345567" cy="646331"/>
          </a:xfrm>
          <a:prstGeom prst="rect">
            <a:avLst/>
          </a:prstGeom>
          <a:noFill/>
        </p:spPr>
        <p:txBody>
          <a:bodyPr wrap="square" rtlCol="0">
            <a:spAutoFit/>
          </a:bodyPr>
          <a:lstStyle/>
          <a:p>
            <a:pPr algn="ctr"/>
            <a:r>
              <a:rPr lang="de-DE" sz="3600" b="1" u="sng" dirty="0">
                <a:latin typeface="+mj-lt"/>
                <a:cs typeface="Calibri" panose="020F0502020204030204" pitchFamily="34" charset="0"/>
              </a:rPr>
              <a:t>2. Latein</a:t>
            </a:r>
          </a:p>
        </p:txBody>
      </p:sp>
      <p:sp>
        <p:nvSpPr>
          <p:cNvPr id="3" name="Textfeld 2"/>
          <p:cNvSpPr txBox="1"/>
          <p:nvPr/>
        </p:nvSpPr>
        <p:spPr>
          <a:xfrm>
            <a:off x="1023582" y="1637730"/>
            <a:ext cx="10399594" cy="3046988"/>
          </a:xfrm>
          <a:prstGeom prst="rect">
            <a:avLst/>
          </a:prstGeom>
          <a:noFill/>
        </p:spPr>
        <p:txBody>
          <a:bodyPr wrap="square" rtlCol="0">
            <a:spAutoFit/>
          </a:bodyPr>
          <a:lstStyle/>
          <a:p>
            <a:pPr marL="342900" indent="-342900">
              <a:buFont typeface="Arial" pitchFamily="34" charset="0"/>
              <a:buChar char="•"/>
            </a:pPr>
            <a:r>
              <a:rPr lang="de-DE" sz="2400" dirty="0">
                <a:latin typeface="+mj-lt"/>
                <a:cs typeface="Calibri" panose="020F0502020204030204" pitchFamily="34" charset="0"/>
              </a:rPr>
              <a:t>Latinum: 5 Jahre (Voraussetzung für manche Studiengänge) </a:t>
            </a:r>
          </a:p>
          <a:p>
            <a:pPr marL="342900" indent="-342900">
              <a:buFont typeface="Arial" pitchFamily="34" charset="0"/>
              <a:buChar char="•"/>
            </a:pPr>
            <a:r>
              <a:rPr lang="de-DE" sz="2400" dirty="0">
                <a:latin typeface="+mj-lt"/>
                <a:cs typeface="Calibri" panose="020F0502020204030204" pitchFamily="34" charset="0"/>
              </a:rPr>
              <a:t> nur A-Kurs- Niveau</a:t>
            </a:r>
          </a:p>
          <a:p>
            <a:pPr marL="342900" indent="-342900">
              <a:buFont typeface="Arial" pitchFamily="34" charset="0"/>
              <a:buChar char="•"/>
            </a:pPr>
            <a:r>
              <a:rPr lang="de-DE" sz="2400" dirty="0">
                <a:latin typeface="+mj-lt"/>
                <a:cs typeface="Calibri" panose="020F0502020204030204" pitchFamily="34" charset="0"/>
              </a:rPr>
              <a:t> „alte Sprache“:</a:t>
            </a:r>
          </a:p>
          <a:p>
            <a:pPr marL="800100" lvl="2" indent="-342900">
              <a:buFont typeface="Wingdings" panose="05000000000000000000" pitchFamily="2" charset="2"/>
              <a:buChar char="Ø"/>
            </a:pPr>
            <a:r>
              <a:rPr lang="de-DE" sz="2400" dirty="0">
                <a:latin typeface="+mj-lt"/>
                <a:cs typeface="Calibri" panose="020F0502020204030204" pitchFamily="34" charset="0"/>
              </a:rPr>
              <a:t> „Latein sprechen können“ spielt keine Rolle</a:t>
            </a:r>
          </a:p>
          <a:p>
            <a:pPr marL="800100" lvl="2" indent="-342900">
              <a:buFont typeface="Wingdings" panose="05000000000000000000" pitchFamily="2" charset="2"/>
              <a:buChar char="Ø"/>
            </a:pPr>
            <a:r>
              <a:rPr lang="de-DE" sz="2400" dirty="0">
                <a:latin typeface="+mj-lt"/>
                <a:cs typeface="Calibri" panose="020F0502020204030204" pitchFamily="34" charset="0"/>
              </a:rPr>
              <a:t> Unterrichtssprache Deutsch</a:t>
            </a:r>
          </a:p>
          <a:p>
            <a:pPr marL="342900" lvl="1" indent="-342900">
              <a:buFont typeface="Courier New" pitchFamily="49" charset="0"/>
              <a:buChar char="o"/>
            </a:pPr>
            <a:endParaRPr lang="de-DE" sz="2400" dirty="0">
              <a:latin typeface="+mj-lt"/>
              <a:cs typeface="Calibri" panose="020F0502020204030204" pitchFamily="34" charset="0"/>
            </a:endParaRPr>
          </a:p>
          <a:p>
            <a:pPr marL="342900" indent="-342900">
              <a:buFont typeface="Arial" pitchFamily="34" charset="0"/>
              <a:buChar char="•"/>
            </a:pPr>
            <a:r>
              <a:rPr lang="de-DE" sz="2400" dirty="0">
                <a:latin typeface="+mj-lt"/>
                <a:cs typeface="Calibri" panose="020F0502020204030204" pitchFamily="34" charset="0"/>
              </a:rPr>
              <a:t> Aussprache bereitet wenig Schwierigkeiten</a:t>
            </a:r>
          </a:p>
          <a:p>
            <a:pPr marL="342900" indent="-342900">
              <a:buFont typeface="Arial" pitchFamily="34" charset="0"/>
              <a:buChar char="•"/>
            </a:pPr>
            <a:r>
              <a:rPr lang="de-DE" sz="2400" dirty="0">
                <a:latin typeface="+mj-lt"/>
                <a:cs typeface="Calibri" panose="020F0502020204030204" pitchFamily="34" charset="0"/>
              </a:rPr>
              <a:t> Vermittlung sprachlicher Kenntnisse </a:t>
            </a:r>
            <a:r>
              <a:rPr lang="de-DE" sz="2400" dirty="0">
                <a:latin typeface="+mj-lt"/>
                <a:cs typeface="Calibri" panose="020F0502020204030204" pitchFamily="34" charset="0"/>
                <a:sym typeface="Wingdings" pitchFamily="2" charset="2"/>
              </a:rPr>
              <a:t> Verständnis von Texten</a:t>
            </a:r>
            <a:endParaRPr lang="de-DE" sz="2400" dirty="0">
              <a:latin typeface="+mj-lt"/>
              <a:cs typeface="Calibri" panose="020F0502020204030204" pitchFamily="34" charset="0"/>
            </a:endParaRPr>
          </a:p>
        </p:txBody>
      </p:sp>
      <p:sp>
        <p:nvSpPr>
          <p:cNvPr id="4" name="Textfeld 3"/>
          <p:cNvSpPr txBox="1"/>
          <p:nvPr/>
        </p:nvSpPr>
        <p:spPr>
          <a:xfrm>
            <a:off x="955344" y="5390865"/>
            <a:ext cx="3962944" cy="92333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p:spPr>
        <p:txBody>
          <a:bodyPr wrap="none" rtlCol="0">
            <a:spAutoFit/>
          </a:bodyPr>
          <a:lstStyle/>
          <a:p>
            <a:r>
              <a:rPr lang="de-DE" b="1" dirty="0">
                <a:latin typeface="+mj-lt"/>
                <a:cs typeface="Calibri" pitchFamily="34" charset="0"/>
              </a:rPr>
              <a:t>Ansprechpartner:</a:t>
            </a:r>
          </a:p>
          <a:p>
            <a:r>
              <a:rPr lang="de-DE" dirty="0">
                <a:latin typeface="+mj-lt"/>
                <a:cs typeface="Calibri" pitchFamily="34" charset="0"/>
              </a:rPr>
              <a:t>Herr </a:t>
            </a:r>
            <a:r>
              <a:rPr lang="de-DE" dirty="0" err="1">
                <a:latin typeface="+mj-lt"/>
                <a:cs typeface="Calibri" pitchFamily="34" charset="0"/>
              </a:rPr>
              <a:t>Siegk</a:t>
            </a:r>
            <a:endParaRPr lang="de-DE" dirty="0">
              <a:latin typeface="+mj-lt"/>
              <a:cs typeface="Calibri" pitchFamily="34" charset="0"/>
            </a:endParaRPr>
          </a:p>
          <a:p>
            <a:r>
              <a:rPr lang="de-DE" dirty="0">
                <a:latin typeface="+mj-lt"/>
                <a:cs typeface="Calibri" pitchFamily="34" charset="0"/>
              </a:rPr>
              <a:t>Christoph.siegk@igs-guxhagen.de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feld 1"/>
          <p:cNvSpPr txBox="1"/>
          <p:nvPr/>
        </p:nvSpPr>
        <p:spPr>
          <a:xfrm>
            <a:off x="755702" y="672575"/>
            <a:ext cx="10345567" cy="646331"/>
          </a:xfrm>
          <a:prstGeom prst="rect">
            <a:avLst/>
          </a:prstGeom>
          <a:noFill/>
        </p:spPr>
        <p:txBody>
          <a:bodyPr wrap="square" rtlCol="0">
            <a:spAutoFit/>
          </a:bodyPr>
          <a:lstStyle/>
          <a:p>
            <a:pPr algn="ctr"/>
            <a:r>
              <a:rPr lang="de-DE" sz="3600" b="1" u="sng" dirty="0">
                <a:latin typeface="+mj-lt"/>
                <a:cs typeface="Calibri" panose="020F0502020204030204" pitchFamily="34" charset="0"/>
              </a:rPr>
              <a:t>2. Latein</a:t>
            </a:r>
          </a:p>
        </p:txBody>
      </p:sp>
      <p:sp>
        <p:nvSpPr>
          <p:cNvPr id="3" name="Textfeld 2"/>
          <p:cNvSpPr txBox="1"/>
          <p:nvPr/>
        </p:nvSpPr>
        <p:spPr>
          <a:xfrm>
            <a:off x="627797" y="1255592"/>
            <a:ext cx="10399594" cy="2000548"/>
          </a:xfrm>
          <a:prstGeom prst="rect">
            <a:avLst/>
          </a:prstGeom>
          <a:noFill/>
        </p:spPr>
        <p:txBody>
          <a:bodyPr wrap="square" rtlCol="0">
            <a:spAutoFit/>
          </a:bodyPr>
          <a:lstStyle/>
          <a:p>
            <a:pPr marL="342900" indent="-342900">
              <a:buFont typeface="Arial" pitchFamily="34" charset="0"/>
              <a:buChar char="•"/>
            </a:pPr>
            <a:r>
              <a:rPr lang="de-DE" sz="2800" dirty="0">
                <a:latin typeface="+mj-lt"/>
                <a:cs typeface="Calibri" panose="020F0502020204030204" pitchFamily="34" charset="0"/>
              </a:rPr>
              <a:t>Inhalte: Lehrbuchtexte über Geschichte </a:t>
            </a:r>
          </a:p>
          <a:p>
            <a:pPr marL="800100" lvl="1" indent="-342900">
              <a:buFont typeface="Courier New" pitchFamily="49" charset="0"/>
              <a:buChar char="o"/>
            </a:pPr>
            <a:r>
              <a:rPr lang="de-DE" sz="2400" dirty="0">
                <a:latin typeface="+mj-lt"/>
                <a:cs typeface="Calibri" panose="020F0502020204030204" pitchFamily="34" charset="0"/>
              </a:rPr>
              <a:t>Aufstieg &amp; Niedergang des römischen Reiches</a:t>
            </a:r>
          </a:p>
          <a:p>
            <a:pPr marL="800100" lvl="1" indent="-342900">
              <a:buFont typeface="Courier New" pitchFamily="49" charset="0"/>
              <a:buChar char="o"/>
            </a:pPr>
            <a:r>
              <a:rPr lang="de-DE" sz="2400" dirty="0">
                <a:latin typeface="+mj-lt"/>
                <a:cs typeface="Calibri" panose="020F0502020204030204" pitchFamily="34" charset="0"/>
              </a:rPr>
              <a:t>Römisches Alltagsleben</a:t>
            </a:r>
          </a:p>
          <a:p>
            <a:pPr marL="800100" lvl="1" indent="-342900">
              <a:buFont typeface="Courier New" pitchFamily="49" charset="0"/>
              <a:buChar char="o"/>
            </a:pPr>
            <a:r>
              <a:rPr lang="de-DE" sz="2400" dirty="0">
                <a:latin typeface="+mj-lt"/>
                <a:cs typeface="Calibri" panose="020F0502020204030204" pitchFamily="34" charset="0"/>
              </a:rPr>
              <a:t>Sagen, Dichtung &amp; Philosophie</a:t>
            </a:r>
          </a:p>
          <a:p>
            <a:pPr marL="800100" lvl="1" indent="-342900">
              <a:buFont typeface="Courier New" pitchFamily="49" charset="0"/>
              <a:buChar char="o"/>
            </a:pPr>
            <a:r>
              <a:rPr lang="de-DE" sz="2400" dirty="0">
                <a:latin typeface="+mj-lt"/>
                <a:cs typeface="Calibri" panose="020F0502020204030204" pitchFamily="34" charset="0"/>
              </a:rPr>
              <a:t>Ursprünge christlichen Lebens</a:t>
            </a:r>
          </a:p>
        </p:txBody>
      </p:sp>
      <p:pic>
        <p:nvPicPr>
          <p:cNvPr id="4" name="Grafik 3" descr="Ein Bild, das Karte enthält.&#10;&#10;Automatisch generierte Beschreibung">
            <a:extLst>
              <a:ext uri="{FF2B5EF4-FFF2-40B4-BE49-F238E27FC236}">
                <a16:creationId xmlns:a16="http://schemas.microsoft.com/office/drawing/2014/main" id="{140A0C18-84EF-4873-844D-05F38DFC329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02712" y="3125624"/>
            <a:ext cx="5848010" cy="3342047"/>
          </a:xfrm>
          <a:prstGeom prst="rect">
            <a:avLst/>
          </a:prstGeom>
        </p:spPr>
      </p:pic>
      <p:sp>
        <p:nvSpPr>
          <p:cNvPr id="5" name="Rechteck 4"/>
          <p:cNvSpPr/>
          <p:nvPr/>
        </p:nvSpPr>
        <p:spPr>
          <a:xfrm>
            <a:off x="2111298" y="5837409"/>
            <a:ext cx="3334159" cy="646331"/>
          </a:xfrm>
          <a:prstGeom prst="rect">
            <a:avLst/>
          </a:prstGeom>
        </p:spPr>
        <p:txBody>
          <a:bodyPr wrap="square">
            <a:spAutoFit/>
          </a:bodyPr>
          <a:lstStyle/>
          <a:p>
            <a:r>
              <a:rPr lang="de-DE" dirty="0">
                <a:latin typeface="+mj-lt"/>
                <a:cs typeface="Calibri" panose="020F0502020204030204" pitchFamily="34" charset="0"/>
              </a:rPr>
              <a:t>Römisches Reich zur Zeit des Kaisers Trajan (117 n. Chr.)</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feld 1"/>
          <p:cNvSpPr txBox="1"/>
          <p:nvPr/>
        </p:nvSpPr>
        <p:spPr>
          <a:xfrm>
            <a:off x="584716" y="486978"/>
            <a:ext cx="10345567" cy="646331"/>
          </a:xfrm>
          <a:prstGeom prst="rect">
            <a:avLst/>
          </a:prstGeom>
          <a:noFill/>
        </p:spPr>
        <p:txBody>
          <a:bodyPr wrap="square" rtlCol="0">
            <a:spAutoFit/>
          </a:bodyPr>
          <a:lstStyle/>
          <a:p>
            <a:pPr algn="ctr"/>
            <a:r>
              <a:rPr lang="de-DE" sz="3600" b="1" u="sng" dirty="0">
                <a:latin typeface="+mj-lt"/>
                <a:cs typeface="Calibri" panose="020F0502020204030204" pitchFamily="34" charset="0"/>
              </a:rPr>
              <a:t>2. Latein</a:t>
            </a:r>
          </a:p>
        </p:txBody>
      </p:sp>
      <p:pic>
        <p:nvPicPr>
          <p:cNvPr id="6" name="Grafik 5" descr="Ein Bild, das draußen, Boden, Gebäude, Ruine enthält.&#10;&#10;Automatisch generierte Beschreibung">
            <a:extLst>
              <a:ext uri="{FF2B5EF4-FFF2-40B4-BE49-F238E27FC236}">
                <a16:creationId xmlns:a16="http://schemas.microsoft.com/office/drawing/2014/main" id="{83C84375-FF50-4644-A5B6-9023AA077C3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7952" y="1594793"/>
            <a:ext cx="8054937" cy="4530902"/>
          </a:xfrm>
          <a:prstGeom prst="rect">
            <a:avLst/>
          </a:prstGeom>
        </p:spPr>
      </p:pic>
      <p:sp>
        <p:nvSpPr>
          <p:cNvPr id="7" name="Rechteck 6"/>
          <p:cNvSpPr/>
          <p:nvPr/>
        </p:nvSpPr>
        <p:spPr>
          <a:xfrm>
            <a:off x="9034818" y="1641478"/>
            <a:ext cx="2952466" cy="3785652"/>
          </a:xfrm>
          <a:prstGeom prst="rect">
            <a:avLst/>
          </a:prstGeom>
        </p:spPr>
        <p:txBody>
          <a:bodyPr wrap="square">
            <a:spAutoFit/>
          </a:bodyPr>
          <a:lstStyle/>
          <a:p>
            <a:r>
              <a:rPr lang="de-DE" sz="2000" dirty="0">
                <a:latin typeface="+mj-lt"/>
                <a:cs typeface="Calibri" panose="020F0502020204030204" pitchFamily="34" charset="0"/>
              </a:rPr>
              <a:t>In der Jahrgangsstufe 9 findet – sofern die aktuelle Situation dies ermöglicht – gemeinsam mit der Gesamtschule </a:t>
            </a:r>
            <a:r>
              <a:rPr lang="de-DE" sz="2000" dirty="0" err="1">
                <a:latin typeface="+mj-lt"/>
                <a:cs typeface="Calibri" panose="020F0502020204030204" pitchFamily="34" charset="0"/>
              </a:rPr>
              <a:t>Melsungen</a:t>
            </a:r>
            <a:r>
              <a:rPr lang="de-DE" sz="2000" dirty="0">
                <a:latin typeface="+mj-lt"/>
                <a:cs typeface="Calibri" panose="020F0502020204030204" pitchFamily="34" charset="0"/>
              </a:rPr>
              <a:t> eine Studienfahrt nach Rom statt, die inzwischen eine Art „Klassiker“ geworden ist.</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feld 1"/>
          <p:cNvSpPr txBox="1"/>
          <p:nvPr/>
        </p:nvSpPr>
        <p:spPr>
          <a:xfrm>
            <a:off x="755702" y="672575"/>
            <a:ext cx="10345567" cy="646331"/>
          </a:xfrm>
          <a:prstGeom prst="rect">
            <a:avLst/>
          </a:prstGeom>
          <a:noFill/>
        </p:spPr>
        <p:txBody>
          <a:bodyPr wrap="square" rtlCol="0">
            <a:spAutoFit/>
          </a:bodyPr>
          <a:lstStyle/>
          <a:p>
            <a:pPr algn="ctr"/>
            <a:r>
              <a:rPr lang="de-DE" sz="3600" b="1" u="sng" dirty="0">
                <a:latin typeface="+mj-lt"/>
                <a:cs typeface="Calibri" panose="020F0502020204030204" pitchFamily="34" charset="0"/>
              </a:rPr>
              <a:t>3. Handwerkliches Arbeiten („Werken“)</a:t>
            </a:r>
          </a:p>
        </p:txBody>
      </p:sp>
      <p:sp>
        <p:nvSpPr>
          <p:cNvPr id="3" name="Textfeld 2"/>
          <p:cNvSpPr txBox="1"/>
          <p:nvPr/>
        </p:nvSpPr>
        <p:spPr>
          <a:xfrm>
            <a:off x="518615" y="1392072"/>
            <a:ext cx="10809028" cy="5601533"/>
          </a:xfrm>
          <a:prstGeom prst="rect">
            <a:avLst/>
          </a:prstGeom>
          <a:noFill/>
        </p:spPr>
        <p:txBody>
          <a:bodyPr wrap="square" rtlCol="0">
            <a:spAutoFit/>
          </a:bodyPr>
          <a:lstStyle/>
          <a:p>
            <a:r>
              <a:rPr lang="de-DE" sz="2000" b="1" dirty="0">
                <a:latin typeface="+mj-lt"/>
              </a:rPr>
              <a:t>Zielgruppe:</a:t>
            </a:r>
            <a:r>
              <a:rPr lang="de-DE" sz="2000" dirty="0">
                <a:latin typeface="+mj-lt"/>
              </a:rPr>
              <a:t> </a:t>
            </a:r>
            <a:br>
              <a:rPr lang="de-DE" sz="2000" dirty="0">
                <a:latin typeface="+mj-lt"/>
              </a:rPr>
            </a:br>
            <a:r>
              <a:rPr lang="de-DE" sz="2000" dirty="0">
                <a:latin typeface="+mj-lt"/>
              </a:rPr>
              <a:t>Das Angebot richtet sich an alle Schüler*innen, die </a:t>
            </a:r>
          </a:p>
          <a:p>
            <a:pPr>
              <a:buFont typeface="Symbol"/>
              <a:buChar char="·"/>
            </a:pPr>
            <a:r>
              <a:rPr lang="de-DE" sz="2000" dirty="0">
                <a:latin typeface="+mj-lt"/>
              </a:rPr>
              <a:t> gerne handwerklich arbeiten. </a:t>
            </a:r>
            <a:br>
              <a:rPr lang="de-DE" sz="2000" dirty="0">
                <a:latin typeface="+mj-lt"/>
              </a:rPr>
            </a:br>
            <a:r>
              <a:rPr lang="de-DE" sz="2000" dirty="0">
                <a:latin typeface="+mj-lt"/>
                <a:sym typeface="Symbol"/>
              </a:rPr>
              <a:t></a:t>
            </a:r>
            <a:r>
              <a:rPr lang="de-DE" sz="2000" dirty="0">
                <a:latin typeface="+mj-lt"/>
              </a:rPr>
              <a:t> lernen möchten, konzentriert und ausdauernd zu arbeiten oder dies bereits können. </a:t>
            </a:r>
            <a:br>
              <a:rPr lang="de-DE" sz="2000" dirty="0">
                <a:latin typeface="+mj-lt"/>
              </a:rPr>
            </a:br>
            <a:r>
              <a:rPr lang="de-DE" sz="2000" dirty="0">
                <a:latin typeface="+mj-lt"/>
                <a:sym typeface="Symbol"/>
              </a:rPr>
              <a:t></a:t>
            </a:r>
            <a:r>
              <a:rPr lang="de-DE" sz="2000" dirty="0">
                <a:latin typeface="+mj-lt"/>
              </a:rPr>
              <a:t> bereit sind, Sicherheitsregeln zu beachten. </a:t>
            </a:r>
          </a:p>
          <a:p>
            <a:endParaRPr lang="de-DE" sz="2000" dirty="0">
              <a:latin typeface="+mj-lt"/>
            </a:endParaRPr>
          </a:p>
          <a:p>
            <a:r>
              <a:rPr lang="de-DE" sz="2000" b="1" dirty="0">
                <a:latin typeface="+mj-lt"/>
              </a:rPr>
              <a:t>Kompetenzen: </a:t>
            </a:r>
            <a:br>
              <a:rPr lang="de-DE" sz="2000" b="1" dirty="0">
                <a:latin typeface="+mj-lt"/>
              </a:rPr>
            </a:br>
            <a:r>
              <a:rPr lang="de-DE" sz="2000" dirty="0">
                <a:latin typeface="+mj-lt"/>
              </a:rPr>
              <a:t>Die Schüler*innen bearbeiten Holz, Metall und Kunststoff mit Werkzeugen und Maschinen unter fachgerechter Anwendung von Werkverfahren. Sie setzen eigene Ideen kriterienorientiert um. </a:t>
            </a:r>
          </a:p>
          <a:p>
            <a:endParaRPr lang="de-DE" sz="2000" dirty="0">
              <a:latin typeface="+mj-lt"/>
            </a:endParaRPr>
          </a:p>
          <a:p>
            <a:r>
              <a:rPr lang="de-DE" sz="2000" b="1" dirty="0">
                <a:latin typeface="+mj-lt"/>
              </a:rPr>
              <a:t>Fachtheorie: </a:t>
            </a:r>
            <a:endParaRPr lang="de-DE" sz="2000" dirty="0">
              <a:latin typeface="+mj-lt"/>
            </a:endParaRPr>
          </a:p>
          <a:p>
            <a:r>
              <a:rPr lang="de-DE" sz="2000" dirty="0">
                <a:latin typeface="+mj-lt"/>
              </a:rPr>
              <a:t>Die Schüler*innen </a:t>
            </a:r>
          </a:p>
          <a:p>
            <a:r>
              <a:rPr lang="de-DE" sz="2000" dirty="0">
                <a:latin typeface="+mj-lt"/>
                <a:sym typeface="Symbol"/>
              </a:rPr>
              <a:t></a:t>
            </a:r>
            <a:r>
              <a:rPr lang="de-DE" sz="2000" dirty="0">
                <a:latin typeface="+mj-lt"/>
              </a:rPr>
              <a:t> lernen verschiedene Werkstoffe kennen. </a:t>
            </a:r>
            <a:br>
              <a:rPr lang="de-DE" sz="2000" dirty="0">
                <a:latin typeface="+mj-lt"/>
              </a:rPr>
            </a:br>
            <a:r>
              <a:rPr lang="de-DE" sz="2000" dirty="0">
                <a:latin typeface="+mj-lt"/>
                <a:sym typeface="Symbol"/>
              </a:rPr>
              <a:t></a:t>
            </a:r>
            <a:r>
              <a:rPr lang="de-DE" sz="2000" dirty="0">
                <a:latin typeface="+mj-lt"/>
              </a:rPr>
              <a:t> erlernen den Umgang mit entsprechenden Werkzeugen und Maschinen. </a:t>
            </a:r>
            <a:br>
              <a:rPr lang="de-DE" sz="2000" dirty="0">
                <a:latin typeface="+mj-lt"/>
              </a:rPr>
            </a:br>
            <a:r>
              <a:rPr lang="de-DE" sz="2000" dirty="0">
                <a:latin typeface="+mj-lt"/>
                <a:sym typeface="Symbol"/>
              </a:rPr>
              <a:t></a:t>
            </a:r>
            <a:r>
              <a:rPr lang="de-DE" sz="2000" dirty="0">
                <a:latin typeface="+mj-lt"/>
              </a:rPr>
              <a:t> erlernen Sicherheitsregeln zur Handhabung der Werkzeuge und Maschinen.</a:t>
            </a:r>
            <a:br>
              <a:rPr lang="de-DE" sz="2000" dirty="0">
                <a:latin typeface="+mj-lt"/>
              </a:rPr>
            </a:br>
            <a:r>
              <a:rPr lang="de-DE" sz="2000" dirty="0">
                <a:latin typeface="+mj-lt"/>
                <a:sym typeface="Symbol"/>
              </a:rPr>
              <a:t></a:t>
            </a:r>
            <a:r>
              <a:rPr lang="de-DE" sz="2000" dirty="0">
                <a:latin typeface="+mj-lt"/>
              </a:rPr>
              <a:t> lernen einfache technische Zeichnungen zu verstehen und umzusetzen. </a:t>
            </a:r>
          </a:p>
          <a:p>
            <a:endParaRPr lang="de-DE"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feld 1"/>
          <p:cNvSpPr txBox="1"/>
          <p:nvPr/>
        </p:nvSpPr>
        <p:spPr>
          <a:xfrm>
            <a:off x="755702" y="672575"/>
            <a:ext cx="10345567" cy="646331"/>
          </a:xfrm>
          <a:prstGeom prst="rect">
            <a:avLst/>
          </a:prstGeom>
          <a:noFill/>
        </p:spPr>
        <p:txBody>
          <a:bodyPr wrap="square" rtlCol="0">
            <a:spAutoFit/>
          </a:bodyPr>
          <a:lstStyle/>
          <a:p>
            <a:pPr algn="ctr"/>
            <a:r>
              <a:rPr lang="de-DE" sz="3600" b="1" u="sng" dirty="0">
                <a:latin typeface="+mj-lt"/>
                <a:cs typeface="Calibri" panose="020F0502020204030204" pitchFamily="34" charset="0"/>
              </a:rPr>
              <a:t>4. Handwerkliches Arbeiten („Werken“)</a:t>
            </a:r>
          </a:p>
        </p:txBody>
      </p:sp>
      <p:sp>
        <p:nvSpPr>
          <p:cNvPr id="3" name="Textfeld 2"/>
          <p:cNvSpPr txBox="1"/>
          <p:nvPr/>
        </p:nvSpPr>
        <p:spPr>
          <a:xfrm>
            <a:off x="518615" y="1392072"/>
            <a:ext cx="10809028" cy="5293757"/>
          </a:xfrm>
          <a:prstGeom prst="rect">
            <a:avLst/>
          </a:prstGeom>
          <a:noFill/>
        </p:spPr>
        <p:txBody>
          <a:bodyPr wrap="square" rtlCol="0">
            <a:spAutoFit/>
          </a:bodyPr>
          <a:lstStyle/>
          <a:p>
            <a:r>
              <a:rPr lang="de-DE" sz="2000" b="1" dirty="0"/>
              <a:t>Fachpraxis: </a:t>
            </a:r>
            <a:endParaRPr lang="de-DE" sz="2000" dirty="0"/>
          </a:p>
          <a:p>
            <a:r>
              <a:rPr lang="de-DE" sz="2000" dirty="0"/>
              <a:t>Die Schüler*innen </a:t>
            </a:r>
          </a:p>
          <a:p>
            <a:pPr>
              <a:buFont typeface="Symbol"/>
              <a:buChar char="·"/>
            </a:pPr>
            <a:r>
              <a:rPr lang="de-DE" sz="2000" dirty="0"/>
              <a:t> stellen aus o.g. Materialien eigene Werkstücke zum privaten Verbleib her. </a:t>
            </a:r>
            <a:br>
              <a:rPr lang="de-DE" sz="2000" dirty="0"/>
            </a:br>
            <a:r>
              <a:rPr lang="de-DE" sz="2000" dirty="0">
                <a:sym typeface="Symbol"/>
              </a:rPr>
              <a:t></a:t>
            </a:r>
            <a:r>
              <a:rPr lang="de-DE" sz="2000" dirty="0"/>
              <a:t> erlernen Grundlagen der Arbeit mit entsprechenden Maschinen und Werkzeugen. </a:t>
            </a:r>
            <a:br>
              <a:rPr lang="de-DE" sz="2000" dirty="0"/>
            </a:br>
            <a:r>
              <a:rPr lang="de-DE" sz="2000" dirty="0">
                <a:sym typeface="Symbol"/>
              </a:rPr>
              <a:t></a:t>
            </a:r>
            <a:r>
              <a:rPr lang="de-DE" sz="2000" dirty="0"/>
              <a:t> entwickeln eigene Ideen zur Gestaltung von Werkstücken. </a:t>
            </a:r>
            <a:br>
              <a:rPr lang="de-DE" sz="2000" dirty="0"/>
            </a:br>
            <a:r>
              <a:rPr lang="de-DE" sz="2000" dirty="0">
                <a:sym typeface="Symbol"/>
              </a:rPr>
              <a:t></a:t>
            </a:r>
            <a:r>
              <a:rPr lang="de-DE" sz="2000" dirty="0"/>
              <a:t> entwickeln eigene Lösungen für bestimmte Anforderungen. </a:t>
            </a:r>
          </a:p>
          <a:p>
            <a:endParaRPr lang="de-DE" sz="2000" dirty="0"/>
          </a:p>
          <a:p>
            <a:r>
              <a:rPr lang="de-DE" sz="2000" b="1" dirty="0"/>
              <a:t>Leistungsmessung: </a:t>
            </a:r>
            <a:endParaRPr lang="de-DE" sz="2000" dirty="0"/>
          </a:p>
          <a:p>
            <a:r>
              <a:rPr lang="de-DE" sz="2000" dirty="0"/>
              <a:t>Die Leistungsbewertung erfolgt anhand </a:t>
            </a:r>
          </a:p>
          <a:p>
            <a:r>
              <a:rPr lang="de-DE" sz="2000" dirty="0">
                <a:sym typeface="Symbol"/>
              </a:rPr>
              <a:t></a:t>
            </a:r>
            <a:r>
              <a:rPr lang="de-DE" sz="2000" dirty="0"/>
              <a:t> der Qualität der Werkstücke. </a:t>
            </a:r>
            <a:br>
              <a:rPr lang="de-DE" sz="2000" dirty="0"/>
            </a:br>
            <a:r>
              <a:rPr lang="de-DE" sz="2000" dirty="0">
                <a:sym typeface="Symbol"/>
              </a:rPr>
              <a:t></a:t>
            </a:r>
            <a:r>
              <a:rPr lang="de-DE" sz="2000" dirty="0"/>
              <a:t> des Lernzuwachses. </a:t>
            </a:r>
            <a:br>
              <a:rPr lang="de-DE" sz="2000" dirty="0"/>
            </a:br>
            <a:r>
              <a:rPr lang="de-DE" sz="2000" dirty="0">
                <a:sym typeface="Symbol"/>
              </a:rPr>
              <a:t></a:t>
            </a:r>
            <a:r>
              <a:rPr lang="de-DE" sz="2000" dirty="0"/>
              <a:t> des Verhaltens im Team. </a:t>
            </a:r>
            <a:br>
              <a:rPr lang="de-DE" sz="2000" dirty="0"/>
            </a:br>
            <a:r>
              <a:rPr lang="de-DE" sz="2000" dirty="0">
                <a:sym typeface="Symbol"/>
              </a:rPr>
              <a:t></a:t>
            </a:r>
            <a:r>
              <a:rPr lang="de-DE" sz="2000" dirty="0"/>
              <a:t> des Umgangs mit Arbeitsmitteln. </a:t>
            </a:r>
            <a:br>
              <a:rPr lang="de-DE" sz="2000" dirty="0"/>
            </a:br>
            <a:r>
              <a:rPr lang="de-DE" sz="2000" dirty="0">
                <a:sym typeface="Symbol"/>
              </a:rPr>
              <a:t></a:t>
            </a:r>
            <a:r>
              <a:rPr lang="de-DE" sz="2000" dirty="0"/>
              <a:t> eventueller schriftlicher Lernkontrollen. </a:t>
            </a:r>
          </a:p>
          <a:p>
            <a:r>
              <a:rPr lang="de-DE" sz="2000" dirty="0"/>
              <a:t>	</a:t>
            </a:r>
          </a:p>
          <a:p>
            <a:r>
              <a:rPr lang="de-DE" sz="2000" dirty="0"/>
              <a:t>Es fallen pro Schuljahr ca. 30 € für Materialien an. </a:t>
            </a:r>
          </a:p>
          <a:p>
            <a:endParaRPr lang="de-DE" dirty="0"/>
          </a:p>
        </p:txBody>
      </p:sp>
      <p:sp>
        <p:nvSpPr>
          <p:cNvPr id="5" name="Textfeld 4"/>
          <p:cNvSpPr txBox="1"/>
          <p:nvPr/>
        </p:nvSpPr>
        <p:spPr>
          <a:xfrm>
            <a:off x="7574064" y="5343222"/>
            <a:ext cx="4245073" cy="92333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p:spPr>
        <p:txBody>
          <a:bodyPr wrap="none" rtlCol="0">
            <a:spAutoFit/>
          </a:bodyPr>
          <a:lstStyle/>
          <a:p>
            <a:r>
              <a:rPr lang="de-DE" b="1" dirty="0">
                <a:latin typeface="+mj-lt"/>
                <a:cs typeface="Calibri" pitchFamily="34" charset="0"/>
              </a:rPr>
              <a:t>Ansprechpartner:</a:t>
            </a:r>
          </a:p>
          <a:p>
            <a:r>
              <a:rPr lang="de-DE" dirty="0">
                <a:latin typeface="+mj-lt"/>
                <a:cs typeface="Calibri" pitchFamily="34" charset="0"/>
              </a:rPr>
              <a:t>Herr Schneider</a:t>
            </a:r>
          </a:p>
          <a:p>
            <a:r>
              <a:rPr lang="de-DE" dirty="0">
                <a:latin typeface="+mj-lt"/>
                <a:cs typeface="Calibri" pitchFamily="34" charset="0"/>
              </a:rPr>
              <a:t>Roman.schneider@igs-guxhagen.de</a:t>
            </a:r>
          </a:p>
        </p:txBody>
      </p:sp>
    </p:spTree>
  </p:cSld>
  <p:clrMapOvr>
    <a:masterClrMapping/>
  </p:clrMapOvr>
</p:sld>
</file>

<file path=ppt/theme/theme1.xml><?xml version="1.0" encoding="utf-8"?>
<a:theme xmlns:a="http://schemas.openxmlformats.org/drawingml/2006/main" name="Fetzen">
  <a:themeElements>
    <a:clrScheme name="Fetzen">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Fetzen">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Fetzen">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0</TotalTime>
  <Words>1498</Words>
  <Application>Microsoft Office PowerPoint</Application>
  <PresentationFormat>Breitbild</PresentationFormat>
  <Paragraphs>226</Paragraphs>
  <Slides>17</Slides>
  <Notes>10</Notes>
  <HiddenSlides>0</HiddenSlides>
  <MMClips>0</MMClips>
  <ScaleCrop>false</ScaleCrop>
  <HeadingPairs>
    <vt:vector size="6" baseType="variant">
      <vt:variant>
        <vt:lpstr>Verwendete Schriftarten</vt:lpstr>
      </vt:variant>
      <vt:variant>
        <vt:i4>7</vt:i4>
      </vt:variant>
      <vt:variant>
        <vt:lpstr>Design</vt:lpstr>
      </vt:variant>
      <vt:variant>
        <vt:i4>1</vt:i4>
      </vt:variant>
      <vt:variant>
        <vt:lpstr>Folientitel</vt:lpstr>
      </vt:variant>
      <vt:variant>
        <vt:i4>17</vt:i4>
      </vt:variant>
    </vt:vector>
  </HeadingPairs>
  <TitlesOfParts>
    <vt:vector size="25" baseType="lpstr">
      <vt:lpstr>Arial</vt:lpstr>
      <vt:lpstr>Calibri</vt:lpstr>
      <vt:lpstr>Century Gothic</vt:lpstr>
      <vt:lpstr>Courier New</vt:lpstr>
      <vt:lpstr>Symbol</vt:lpstr>
      <vt:lpstr>Wingdings</vt:lpstr>
      <vt:lpstr>Wingdings 3</vt:lpstr>
      <vt:lpstr>Fetzen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4. Hauswirtschaft (HaWi)</vt:lpstr>
      <vt:lpstr>Hauswirtschaft im Jg.10</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Latein als 2. Fremdsprache</dc:title>
  <dc:creator>Christoph Siegk</dc:creator>
  <cp:lastModifiedBy>Johanna Nigge</cp:lastModifiedBy>
  <cp:revision>30</cp:revision>
  <dcterms:created xsi:type="dcterms:W3CDTF">2022-04-26T13:10:39Z</dcterms:created>
  <dcterms:modified xsi:type="dcterms:W3CDTF">2023-04-29T10:36:44Z</dcterms:modified>
</cp:coreProperties>
</file>